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sldIdLst>
    <p:sldId id="258" r:id="rId2"/>
    <p:sldId id="340" r:id="rId3"/>
    <p:sldId id="343" r:id="rId4"/>
    <p:sldId id="260" r:id="rId5"/>
    <p:sldId id="344" r:id="rId6"/>
    <p:sldId id="261" r:id="rId7"/>
    <p:sldId id="345" r:id="rId8"/>
    <p:sldId id="262" r:id="rId9"/>
    <p:sldId id="346" r:id="rId10"/>
    <p:sldId id="263" r:id="rId11"/>
    <p:sldId id="347" r:id="rId12"/>
    <p:sldId id="264" r:id="rId13"/>
    <p:sldId id="348" r:id="rId14"/>
    <p:sldId id="265" r:id="rId15"/>
    <p:sldId id="349" r:id="rId16"/>
    <p:sldId id="266" r:id="rId17"/>
    <p:sldId id="350" r:id="rId18"/>
    <p:sldId id="267" r:id="rId19"/>
    <p:sldId id="351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341" r:id="rId32"/>
    <p:sldId id="280" r:id="rId33"/>
    <p:sldId id="281" r:id="rId34"/>
    <p:sldId id="282" r:id="rId35"/>
    <p:sldId id="342" r:id="rId36"/>
    <p:sldId id="283" r:id="rId37"/>
    <p:sldId id="284" r:id="rId38"/>
    <p:sldId id="285" r:id="rId39"/>
    <p:sldId id="288" r:id="rId40"/>
    <p:sldId id="289" r:id="rId41"/>
    <p:sldId id="290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52" r:id="rId58"/>
    <p:sldId id="323" r:id="rId59"/>
    <p:sldId id="324" r:id="rId60"/>
    <p:sldId id="325" r:id="rId61"/>
    <p:sldId id="326" r:id="rId62"/>
    <p:sldId id="327" r:id="rId63"/>
    <p:sldId id="328" r:id="rId64"/>
    <p:sldId id="307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2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7324-796C-4994-BCFD-D33EB0842E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260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E67E0-94C2-43CA-A5BA-0A8BF46E10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954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6B3E-435F-4D3E-A458-79181489C4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851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B254-F2AD-4EE0-B615-D020C1C721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208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3F8E-D239-4181-BD67-4913987837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2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C4B1-9D85-4FB3-8152-B74C1FC5A0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758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DB1BA-193C-4372-B293-4835FDA157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854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F4CBD-1A79-4244-ADB6-F92C05678D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57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9B7AB-DFD1-410D-9F87-309E843FD7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381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A124-DE52-4309-9D22-72CEF0A5AF6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417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0D544-7D5A-49E9-82D1-5F4C545C0C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796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2400">
                <a:latin typeface="Times New Roman" pitchFamily="18" charset="0"/>
                <a:ea typeface="新細明體" pitchFamily="18" charset="-12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TW" altLang="en-US" sz="2400"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84042AC-D8AA-48B0-A134-1FA2BD1ADF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762000"/>
            <a:ext cx="6629400" cy="2209800"/>
          </a:xfrm>
        </p:spPr>
        <p:txBody>
          <a:bodyPr/>
          <a:lstStyle/>
          <a:p>
            <a:pPr algn="ctr" eaLnBrk="1" hangingPunct="1"/>
            <a:r>
              <a:rPr lang="zh-TW" altLang="en-US" sz="8000" smtClean="0">
                <a:ea typeface="新細明體" pitchFamily="18" charset="-120"/>
              </a:rPr>
              <a:t>中文</a:t>
            </a:r>
            <a:r>
              <a:rPr lang="zh-CN" altLang="en-US" sz="8000" smtClean="0">
                <a:ea typeface="宋体" pitchFamily="2" charset="-122"/>
              </a:rPr>
              <a:t>天地</a:t>
            </a:r>
            <a:r>
              <a:rPr lang="zh-CN" altLang="en-US" sz="5400" smtClean="0">
                <a:ea typeface="宋体" pitchFamily="2" charset="-122"/>
              </a:rPr>
              <a:t/>
            </a:r>
            <a:br>
              <a:rPr lang="zh-CN" altLang="en-US" sz="5400" smtClean="0">
                <a:ea typeface="宋体" pitchFamily="2" charset="-122"/>
              </a:rPr>
            </a:br>
            <a:endParaRPr lang="zh-CN" altLang="en-US" sz="5400" smtClean="0">
              <a:ea typeface="宋体" pitchFamily="2" charset="-122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Chinese Link Level II Part I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L2</a:t>
            </a:r>
            <a:r>
              <a:rPr lang="zh-CN" altLang="en-US" sz="5400" b="1" dirty="0" smtClean="0">
                <a:ea typeface="宋体" pitchFamily="2" charset="-122"/>
              </a:rPr>
              <a:t>，</a:t>
            </a:r>
            <a:r>
              <a:rPr lang="en-US" altLang="zh-CN" sz="5400" b="1" dirty="0" smtClean="0">
                <a:ea typeface="宋体" pitchFamily="2" charset="-122"/>
              </a:rPr>
              <a:t>1-1 </a:t>
            </a:r>
            <a:r>
              <a:rPr lang="zh-CN" altLang="en-US" sz="5400" b="1" dirty="0" smtClean="0">
                <a:ea typeface="宋体" pitchFamily="2" charset="-122"/>
              </a:rPr>
              <a:t>牆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TW" altLang="en-US" sz="5400" b="1" dirty="0" smtClean="0">
                <a:ea typeface="宋体" pitchFamily="2" charset="-122"/>
              </a:rPr>
              <a:t>墻</a:t>
            </a:r>
            <a:r>
              <a:rPr lang="en-US" altLang="zh-CN" sz="5400" b="1" dirty="0" smtClean="0">
                <a:ea typeface="宋体" pitchFamily="2" charset="-122"/>
              </a:rPr>
              <a:t>) </a:t>
            </a:r>
            <a:r>
              <a:rPr lang="zh-CN" altLang="en-US" sz="5400" b="1" dirty="0" smtClean="0">
                <a:ea typeface="宋体" pitchFamily="2" charset="-122"/>
              </a:rPr>
              <a:t>著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着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照</a:t>
            </a:r>
            <a:endParaRPr lang="zh-TW" altLang="en-US" sz="3800" dirty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257800"/>
          </a:xfrm>
        </p:spPr>
        <p:txBody>
          <a:bodyPr/>
          <a:lstStyle/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牆</a:t>
            </a:r>
            <a:r>
              <a:rPr lang="en-US" altLang="zh-CN" sz="4000" dirty="0" smtClean="0">
                <a:ea typeface="宋体" pitchFamily="2" charset="-122"/>
              </a:rPr>
              <a:t>(</a:t>
            </a:r>
            <a:r>
              <a:rPr lang="zh-CN" altLang="en-US" sz="4000" dirty="0" smtClean="0">
                <a:ea typeface="宋体" pitchFamily="2" charset="-122"/>
              </a:rPr>
              <a:t>墻</a:t>
            </a:r>
            <a:r>
              <a:rPr lang="en-US" altLang="zh-CN" sz="4000" dirty="0" smtClean="0">
                <a:ea typeface="宋体" pitchFamily="2" charset="-122"/>
              </a:rPr>
              <a:t>):</a:t>
            </a:r>
            <a:r>
              <a:rPr lang="zh-CN" altLang="en-US" sz="4000" dirty="0" smtClean="0">
                <a:ea typeface="宋体" pitchFamily="2" charset="-122"/>
              </a:rPr>
              <a:t>牆壁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b="1" u="sng" dirty="0" smtClean="0">
                <a:ea typeface="宋体" pitchFamily="2" charset="-122"/>
              </a:rPr>
              <a:t>牆壁</a:t>
            </a:r>
            <a:r>
              <a:rPr lang="zh-CN" altLang="en-US" sz="4000" dirty="0" smtClean="0">
                <a:ea typeface="宋体" pitchFamily="2" charset="-122"/>
              </a:rPr>
              <a:t>上掛著一幅畫。</a:t>
            </a:r>
            <a:r>
              <a:rPr lang="en-US" altLang="zh-CN" sz="4000" dirty="0" smtClean="0">
                <a:ea typeface="宋体" pitchFamily="2" charset="-122"/>
              </a:rPr>
              <a:t> </a:t>
            </a:r>
            <a:endParaRPr lang="zh-CN" altLang="en-US" sz="4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著</a:t>
            </a:r>
            <a:r>
              <a:rPr lang="en-US" altLang="zh-CN" sz="4000" dirty="0" smtClean="0">
                <a:ea typeface="宋体" pitchFamily="2" charset="-122"/>
              </a:rPr>
              <a:t>(</a:t>
            </a:r>
            <a:r>
              <a:rPr lang="zh-CN" altLang="en-US" sz="4000" dirty="0" smtClean="0">
                <a:ea typeface="宋体" pitchFamily="2" charset="-122"/>
              </a:rPr>
              <a:t>着</a:t>
            </a:r>
            <a:r>
              <a:rPr lang="en-US" altLang="zh-CN" sz="4000" dirty="0" smtClean="0">
                <a:ea typeface="宋体" pitchFamily="2" charset="-122"/>
              </a:rPr>
              <a:t>):</a:t>
            </a:r>
            <a:r>
              <a:rPr lang="zh-CN" altLang="en-US" sz="4000" dirty="0">
                <a:ea typeface="宋体" pitchFamily="2" charset="-122"/>
              </a:rPr>
              <a:t>忙</a:t>
            </a:r>
            <a:r>
              <a:rPr lang="zh-CN" altLang="en-US" sz="4000" dirty="0" smtClean="0">
                <a:ea typeface="宋体" pitchFamily="2" charset="-122"/>
              </a:rPr>
              <a:t>著</a:t>
            </a:r>
            <a:r>
              <a:rPr lang="en-US" altLang="zh-CN" sz="4000" dirty="0" smtClean="0">
                <a:ea typeface="宋体" pitchFamily="2" charset="-122"/>
              </a:rPr>
              <a:t>,</a:t>
            </a:r>
            <a:r>
              <a:rPr lang="zh-CN" altLang="en-US" sz="4000" dirty="0">
                <a:ea typeface="宋体" pitchFamily="2" charset="-122"/>
              </a:rPr>
              <a:t>坐</a:t>
            </a:r>
            <a:r>
              <a:rPr lang="zh-CN" altLang="en-US" sz="4000" dirty="0" smtClean="0">
                <a:ea typeface="宋体" pitchFamily="2" charset="-122"/>
              </a:rPr>
              <a:t>著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媽媽正</a:t>
            </a:r>
            <a:r>
              <a:rPr lang="zh-CN" altLang="en-US" sz="4000" b="1" u="sng" dirty="0">
                <a:ea typeface="宋体" pitchFamily="2" charset="-122"/>
              </a:rPr>
              <a:t>忙著</a:t>
            </a:r>
            <a:r>
              <a:rPr lang="zh-CN" altLang="en-US" sz="4000" dirty="0" smtClean="0">
                <a:ea typeface="宋体" pitchFamily="2" charset="-122"/>
              </a:rPr>
              <a:t>做飯。</a:t>
            </a:r>
            <a:r>
              <a:rPr lang="en-US" altLang="zh-CN" sz="4000" dirty="0" smtClean="0">
                <a:ea typeface="宋体" pitchFamily="2" charset="-122"/>
              </a:rPr>
              <a:t>2.</a:t>
            </a:r>
            <a:r>
              <a:rPr lang="zh-CN" altLang="en-US" sz="4000" dirty="0" smtClean="0">
                <a:ea typeface="宋体" pitchFamily="2" charset="-122"/>
              </a:rPr>
              <a:t>你</a:t>
            </a:r>
            <a:r>
              <a:rPr lang="zh-CN" altLang="en-US" sz="4000" b="1" u="sng" dirty="0">
                <a:ea typeface="宋体" pitchFamily="2" charset="-122"/>
              </a:rPr>
              <a:t>坐著</a:t>
            </a:r>
            <a:r>
              <a:rPr lang="zh-CN" altLang="en-US" sz="4000" dirty="0" smtClean="0">
                <a:ea typeface="宋体" pitchFamily="2" charset="-122"/>
              </a:rPr>
              <a:t>別動，好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>
                <a:ea typeface="宋体" pitchFamily="2" charset="-122"/>
              </a:rPr>
              <a:t> </a:t>
            </a:r>
            <a:r>
              <a:rPr lang="en-US" altLang="zh-CN" sz="4000" dirty="0" smtClean="0">
                <a:ea typeface="宋体" pitchFamily="2" charset="-122"/>
              </a:rPr>
              <a:t>  </a:t>
            </a:r>
            <a:r>
              <a:rPr lang="zh-CN" altLang="en-US" sz="4000" dirty="0" smtClean="0">
                <a:ea typeface="宋体" pitchFamily="2" charset="-122"/>
              </a:rPr>
              <a:t>好的休息。</a:t>
            </a:r>
          </a:p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照</a:t>
            </a:r>
            <a:r>
              <a:rPr lang="en-US" altLang="zh-CN" sz="4000" dirty="0" smtClean="0">
                <a:ea typeface="宋体" pitchFamily="2" charset="-122"/>
              </a:rPr>
              <a:t>:</a:t>
            </a:r>
            <a:r>
              <a:rPr lang="zh-CN" altLang="en-US" sz="4000" dirty="0" smtClean="0">
                <a:ea typeface="宋体" pitchFamily="2" charset="-122"/>
              </a:rPr>
              <a:t>照顧</a:t>
            </a:r>
            <a:r>
              <a:rPr lang="en-US" altLang="zh-CN" sz="4000" dirty="0" smtClean="0">
                <a:ea typeface="宋体" pitchFamily="2" charset="-122"/>
              </a:rPr>
              <a:t>(</a:t>
            </a:r>
            <a:r>
              <a:rPr lang="zh-CN" altLang="en-US" sz="4000" dirty="0" smtClean="0">
                <a:ea typeface="宋体" pitchFamily="2" charset="-122"/>
              </a:rPr>
              <a:t>顾</a:t>
            </a:r>
            <a:r>
              <a:rPr lang="en-US" altLang="zh-CN" sz="4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護士的工作是</a:t>
            </a:r>
            <a:r>
              <a:rPr lang="zh-CN" altLang="en-US" sz="4000" b="1" u="sng" dirty="0">
                <a:ea typeface="宋体" pitchFamily="2" charset="-122"/>
              </a:rPr>
              <a:t>照顧</a:t>
            </a:r>
            <a:r>
              <a:rPr lang="zh-CN" altLang="en-US" sz="4000" dirty="0" smtClean="0">
                <a:ea typeface="宋体" pitchFamily="2" charset="-122"/>
              </a:rPr>
              <a:t>病人。</a:t>
            </a:r>
          </a:p>
          <a:p>
            <a:pPr marL="0" indent="0" eaLnBrk="1" hangingPunct="1">
              <a:buNone/>
            </a:pPr>
            <a:endParaRPr lang="zh-CN" altLang="en-US" sz="32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L2</a:t>
            </a:r>
            <a:r>
              <a:rPr lang="zh-CN" altLang="en-US" sz="5400" b="1" dirty="0" smtClean="0">
                <a:ea typeface="宋体" pitchFamily="2" charset="-122"/>
              </a:rPr>
              <a:t>，</a:t>
            </a:r>
            <a:r>
              <a:rPr lang="en-US" altLang="zh-CN" sz="5400" b="1" dirty="0" smtClean="0">
                <a:ea typeface="宋体" pitchFamily="2" charset="-122"/>
              </a:rPr>
              <a:t>1-2  </a:t>
            </a:r>
            <a:r>
              <a:rPr lang="zh-CN" altLang="en-US" sz="5400" b="1" dirty="0" smtClean="0">
                <a:ea typeface="宋体" pitchFamily="2" charset="-122"/>
              </a:rPr>
              <a:t>片北台</a:t>
            </a:r>
            <a:r>
              <a:rPr lang="zh-CN" altLang="en-US" sz="3800" dirty="0" smtClean="0">
                <a:ea typeface="宋体" pitchFamily="2" charset="-122"/>
              </a:rPr>
              <a:t> </a:t>
            </a:r>
            <a:endParaRPr lang="zh-TW" altLang="en-US" sz="3800" dirty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1816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片</a:t>
            </a:r>
            <a:r>
              <a:rPr lang="en-US" altLang="zh-CN" sz="3600" dirty="0" smtClean="0">
                <a:ea typeface="宋体" pitchFamily="2" charset="-122"/>
              </a:rPr>
              <a:t>:</a:t>
            </a:r>
            <a:r>
              <a:rPr lang="zh-CN" altLang="en-US" sz="3600" dirty="0" smtClean="0">
                <a:ea typeface="宋体" pitchFamily="2" charset="-122"/>
              </a:rPr>
              <a:t>照片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名片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這張</a:t>
            </a:r>
            <a:r>
              <a:rPr lang="zh-CN" altLang="en-US" sz="3600" b="1" u="sng" dirty="0" smtClean="0">
                <a:ea typeface="宋体" pitchFamily="2" charset="-122"/>
              </a:rPr>
              <a:t>照片</a:t>
            </a:r>
            <a:r>
              <a:rPr lang="zh-CN" altLang="en-US" sz="3600" dirty="0" smtClean="0">
                <a:ea typeface="宋体" pitchFamily="2" charset="-122"/>
              </a:rPr>
              <a:t>裡的人是誰？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他們倆交換</a:t>
            </a:r>
            <a:r>
              <a:rPr lang="zh-CN" altLang="en-US" sz="3600" b="1" u="sng" dirty="0">
                <a:ea typeface="宋体" pitchFamily="2" charset="-122"/>
              </a:rPr>
              <a:t>名片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北</a:t>
            </a:r>
            <a:r>
              <a:rPr lang="en-US" altLang="zh-CN" sz="3600" dirty="0" smtClean="0">
                <a:ea typeface="宋体" pitchFamily="2" charset="-122"/>
              </a:rPr>
              <a:t>:</a:t>
            </a:r>
            <a:r>
              <a:rPr lang="zh-CN" altLang="en-US" sz="3600" dirty="0" smtClean="0">
                <a:ea typeface="宋体" pitchFamily="2" charset="-122"/>
              </a:rPr>
              <a:t>北邊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边</a:t>
            </a:r>
            <a:r>
              <a:rPr lang="en-US" altLang="zh-CN" sz="3600" dirty="0" smtClean="0">
                <a:ea typeface="宋体" pitchFamily="2" charset="-122"/>
              </a:rPr>
              <a:t>),</a:t>
            </a:r>
            <a:r>
              <a:rPr lang="zh-CN" altLang="en-US" sz="3600" dirty="0" smtClean="0">
                <a:ea typeface="宋体" pitchFamily="2" charset="-122"/>
              </a:rPr>
              <a:t>東</a:t>
            </a:r>
            <a:r>
              <a:rPr lang="en-US" altLang="zh-CN" sz="3600" dirty="0">
                <a:ea typeface="宋体" pitchFamily="2" charset="-122"/>
              </a:rPr>
              <a:t>(</a:t>
            </a:r>
            <a:r>
              <a:rPr lang="zh-CN" altLang="en-US" sz="3600" dirty="0">
                <a:ea typeface="宋体" pitchFamily="2" charset="-122"/>
              </a:rPr>
              <a:t>东</a:t>
            </a:r>
            <a:r>
              <a:rPr lang="en-US" altLang="zh-CN" sz="3600" dirty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北部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加拿大在美國的</a:t>
            </a:r>
            <a:r>
              <a:rPr lang="zh-CN" altLang="en-US" sz="3600" b="1" u="sng" dirty="0">
                <a:ea typeface="宋体" pitchFamily="2" charset="-122"/>
              </a:rPr>
              <a:t>北邊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美國的</a:t>
            </a:r>
            <a:r>
              <a:rPr lang="zh-CN" altLang="en-US" sz="3600" b="1" u="sng" dirty="0">
                <a:ea typeface="宋体" pitchFamily="2" charset="-122"/>
              </a:rPr>
              <a:t>東北部</a:t>
            </a:r>
            <a:r>
              <a:rPr lang="zh-CN" altLang="en-US" sz="3600" dirty="0" smtClean="0">
                <a:ea typeface="宋体" pitchFamily="2" charset="-122"/>
              </a:rPr>
              <a:t>有哪些州？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台</a:t>
            </a:r>
            <a:r>
              <a:rPr lang="en-US" altLang="zh-CN" sz="3600" dirty="0" smtClean="0">
                <a:ea typeface="宋体" pitchFamily="2" charset="-122"/>
              </a:rPr>
              <a:t>:</a:t>
            </a:r>
            <a:r>
              <a:rPr lang="zh-CN" altLang="en-US" sz="3600" dirty="0" smtClean="0">
                <a:ea typeface="宋体" pitchFamily="2" charset="-122"/>
              </a:rPr>
              <a:t>月台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陽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阳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台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台北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火車快要進入</a:t>
            </a:r>
            <a:r>
              <a:rPr lang="zh-CN" altLang="en-US" sz="3600" b="1" u="sng" dirty="0" smtClean="0">
                <a:ea typeface="宋体" pitchFamily="2" charset="-122"/>
              </a:rPr>
              <a:t>月台</a:t>
            </a:r>
            <a:r>
              <a:rPr lang="zh-CN" altLang="en-US" sz="3600" dirty="0" smtClean="0">
                <a:ea typeface="宋体" pitchFamily="2" charset="-122"/>
              </a:rPr>
              <a:t>了。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我家的</a:t>
            </a:r>
            <a:r>
              <a:rPr lang="zh-CN" altLang="en-US" sz="3600" b="1" u="sng" dirty="0">
                <a:ea typeface="宋体" pitchFamily="2" charset="-122"/>
              </a:rPr>
              <a:t>陽台</a:t>
            </a:r>
            <a:r>
              <a:rPr lang="zh-CN" altLang="en-US" sz="3600" dirty="0" smtClean="0">
                <a:ea typeface="宋体" pitchFamily="2" charset="-122"/>
              </a:rPr>
              <a:t>上種著很多花。</a:t>
            </a:r>
          </a:p>
        </p:txBody>
      </p:sp>
    </p:spTree>
    <p:extLst>
      <p:ext uri="{BB962C8B-B14F-4D97-AF65-F5344CB8AC3E}">
        <p14:creationId xmlns:p14="http://schemas.microsoft.com/office/powerpoint/2010/main" val="247458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zh-CN" sz="5000" b="1" dirty="0" smtClean="0">
                <a:ea typeface="宋体" pitchFamily="2" charset="-122"/>
              </a:rPr>
              <a:t>L2</a:t>
            </a:r>
            <a:r>
              <a:rPr lang="zh-CN" altLang="en-US" sz="5000" b="1" dirty="0" smtClean="0">
                <a:ea typeface="宋体" pitchFamily="2" charset="-122"/>
              </a:rPr>
              <a:t>， </a:t>
            </a:r>
            <a:r>
              <a:rPr lang="en-US" altLang="zh-CN" sz="5000" b="1" dirty="0" smtClean="0">
                <a:ea typeface="宋体" pitchFamily="2" charset="-122"/>
              </a:rPr>
              <a:t>2-1 </a:t>
            </a:r>
            <a:r>
              <a:rPr lang="zh-CN" altLang="en-US" sz="5000" b="1" dirty="0" smtClean="0">
                <a:ea typeface="宋体" pitchFamily="2" charset="-122"/>
              </a:rPr>
              <a:t>擺</a:t>
            </a:r>
            <a:r>
              <a:rPr lang="en-US" altLang="zh-CN" sz="5000" b="1" dirty="0" smtClean="0">
                <a:ea typeface="宋体" pitchFamily="2" charset="-122"/>
              </a:rPr>
              <a:t>(</a:t>
            </a:r>
            <a:r>
              <a:rPr lang="zh-TW" altLang="en-US" sz="5000" b="1" dirty="0" smtClean="0">
                <a:ea typeface="宋体" pitchFamily="2" charset="-122"/>
              </a:rPr>
              <a:t>摆</a:t>
            </a:r>
            <a:r>
              <a:rPr lang="en-US" altLang="zh-CN" sz="5000" b="1" dirty="0" smtClean="0">
                <a:ea typeface="宋体" pitchFamily="2" charset="-122"/>
              </a:rPr>
              <a:t>)</a:t>
            </a:r>
            <a:r>
              <a:rPr lang="zh-CN" altLang="en-US" sz="5000" b="1" dirty="0" smtClean="0">
                <a:ea typeface="宋体" pitchFamily="2" charset="-122"/>
              </a:rPr>
              <a:t>各種</a:t>
            </a:r>
            <a:r>
              <a:rPr lang="en-US" altLang="zh-CN" sz="5000" b="1" dirty="0" smtClean="0">
                <a:ea typeface="宋体" pitchFamily="2" charset="-122"/>
              </a:rPr>
              <a:t>(</a:t>
            </a:r>
            <a:r>
              <a:rPr lang="zh-CN" altLang="en-US" sz="5000" b="1" dirty="0" smtClean="0">
                <a:ea typeface="宋体" pitchFamily="2" charset="-122"/>
              </a:rPr>
              <a:t>种</a:t>
            </a:r>
            <a:r>
              <a:rPr lang="en-US" altLang="zh-CN" sz="5000" b="1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334000"/>
          </a:xfrm>
        </p:spPr>
        <p:txBody>
          <a:bodyPr/>
          <a:lstStyle/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擺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摆</a:t>
            </a:r>
            <a:r>
              <a:rPr lang="en-US" altLang="zh-CN" sz="3400" dirty="0" smtClean="0">
                <a:ea typeface="宋体" pitchFamily="2" charset="-122"/>
              </a:rPr>
              <a:t>):</a:t>
            </a:r>
            <a:r>
              <a:rPr lang="zh-CN" altLang="en-US" sz="3400" dirty="0" smtClean="0">
                <a:ea typeface="宋体" pitchFamily="2" charset="-122"/>
              </a:rPr>
              <a:t>擺動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动</a:t>
            </a:r>
            <a:r>
              <a:rPr lang="en-US" altLang="zh-CN" sz="3400" dirty="0" smtClean="0">
                <a:ea typeface="宋体" pitchFamily="2" charset="-122"/>
              </a:rPr>
              <a:t>),</a:t>
            </a:r>
            <a:r>
              <a:rPr lang="zh-CN" altLang="en-US" sz="3400" dirty="0" smtClean="0">
                <a:ea typeface="宋体" pitchFamily="2" charset="-122"/>
              </a:rPr>
              <a:t>擺著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我們跟著音樂</a:t>
            </a:r>
            <a:r>
              <a:rPr lang="zh-CN" altLang="en-US" sz="3400" b="1" u="sng" dirty="0" smtClean="0">
                <a:ea typeface="宋体" pitchFamily="2" charset="-122"/>
              </a:rPr>
              <a:t>擺動</a:t>
            </a:r>
            <a:r>
              <a:rPr lang="zh-CN" altLang="en-US" sz="3400" dirty="0" smtClean="0">
                <a:ea typeface="宋体" pitchFamily="2" charset="-122"/>
              </a:rPr>
              <a:t>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老師的書桌上</a:t>
            </a:r>
            <a:r>
              <a:rPr lang="zh-CN" altLang="en-US" sz="3400" b="1" u="sng" dirty="0">
                <a:ea typeface="宋体" pitchFamily="2" charset="-122"/>
              </a:rPr>
              <a:t>擺著</a:t>
            </a:r>
            <a:r>
              <a:rPr lang="zh-CN" altLang="en-US" sz="3400" dirty="0" smtClean="0">
                <a:ea typeface="宋体" pitchFamily="2" charset="-122"/>
              </a:rPr>
              <a:t>很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>
                <a:ea typeface="宋体" pitchFamily="2" charset="-122"/>
              </a:rPr>
              <a:t> </a:t>
            </a:r>
            <a:r>
              <a:rPr lang="en-US" altLang="zh-CN" sz="3400" dirty="0" smtClean="0">
                <a:ea typeface="宋体" pitchFamily="2" charset="-122"/>
              </a:rPr>
              <a:t>  </a:t>
            </a:r>
            <a:r>
              <a:rPr lang="zh-CN" altLang="en-US" sz="3400" dirty="0" smtClean="0">
                <a:ea typeface="宋体" pitchFamily="2" charset="-122"/>
              </a:rPr>
              <a:t>多書。</a:t>
            </a:r>
          </a:p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各</a:t>
            </a:r>
            <a:r>
              <a:rPr lang="en-US" altLang="zh-CN" sz="3400" dirty="0">
                <a:ea typeface="宋体" pitchFamily="2" charset="-122"/>
              </a:rPr>
              <a:t>:</a:t>
            </a:r>
            <a:r>
              <a:rPr lang="zh-CN" altLang="en-US" sz="3400" dirty="0" smtClean="0">
                <a:ea typeface="宋体" pitchFamily="2" charset="-122"/>
              </a:rPr>
              <a:t>各種</a:t>
            </a:r>
            <a:r>
              <a:rPr lang="en-US" altLang="zh-CN" sz="3400" dirty="0">
                <a:ea typeface="宋体" pitchFamily="2" charset="-122"/>
              </a:rPr>
              <a:t>(</a:t>
            </a:r>
            <a:r>
              <a:rPr lang="zh-CN" altLang="en-US" sz="3400" dirty="0">
                <a:ea typeface="宋体" pitchFamily="2" charset="-122"/>
              </a:rPr>
              <a:t>种</a:t>
            </a:r>
            <a:r>
              <a:rPr lang="en-US" altLang="zh-CN" sz="3400" dirty="0" smtClean="0">
                <a:ea typeface="宋体" pitchFamily="2" charset="-122"/>
              </a:rPr>
              <a:t>)</a:t>
            </a:r>
            <a:r>
              <a:rPr lang="zh-CN" altLang="en-US" sz="3400" dirty="0" smtClean="0">
                <a:ea typeface="宋体" pitchFamily="2" charset="-122"/>
              </a:rPr>
              <a:t>各樣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样</a:t>
            </a:r>
            <a:r>
              <a:rPr lang="en-US" altLang="zh-CN" sz="3400" dirty="0" smtClean="0">
                <a:ea typeface="宋体" pitchFamily="2" charset="-122"/>
              </a:rPr>
              <a:t>),</a:t>
            </a:r>
            <a:r>
              <a:rPr lang="zh-CN" altLang="en-US" sz="3400" dirty="0" smtClean="0">
                <a:ea typeface="宋体" pitchFamily="2" charset="-122"/>
              </a:rPr>
              <a:t>各位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公園裡種著</a:t>
            </a:r>
            <a:r>
              <a:rPr lang="zh-CN" altLang="en-US" sz="3400" b="1" u="sng" dirty="0">
                <a:ea typeface="宋体" pitchFamily="2" charset="-122"/>
              </a:rPr>
              <a:t>各種各樣</a:t>
            </a:r>
            <a:r>
              <a:rPr lang="zh-CN" altLang="en-US" sz="3400" dirty="0" smtClean="0">
                <a:ea typeface="宋体" pitchFamily="2" charset="-122"/>
              </a:rPr>
              <a:t>的花兒。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b="1" u="sng" dirty="0" smtClean="0">
                <a:ea typeface="宋体" pitchFamily="2" charset="-122"/>
              </a:rPr>
              <a:t>各位</a:t>
            </a:r>
            <a:r>
              <a:rPr lang="zh-CN" altLang="en-US" sz="3400" dirty="0" smtClean="0">
                <a:ea typeface="宋体" pitchFamily="2" charset="-122"/>
              </a:rPr>
              <a:t>同學好！</a:t>
            </a:r>
          </a:p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種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种</a:t>
            </a:r>
            <a:r>
              <a:rPr lang="en-US" altLang="zh-CN" sz="3400" dirty="0" smtClean="0">
                <a:ea typeface="宋体" pitchFamily="2" charset="-122"/>
              </a:rPr>
              <a:t>):</a:t>
            </a:r>
            <a:r>
              <a:rPr lang="zh-CN" altLang="en-US" sz="3400" dirty="0" smtClean="0">
                <a:ea typeface="宋体" pitchFamily="2" charset="-122"/>
              </a:rPr>
              <a:t>種</a:t>
            </a:r>
            <a:r>
              <a:rPr lang="en-US" altLang="zh-CN" sz="3400" dirty="0" err="1">
                <a:ea typeface="宋体" pitchFamily="2" charset="-122"/>
              </a:rPr>
              <a:t>zhòng</a:t>
            </a:r>
            <a:r>
              <a:rPr lang="zh-CN" altLang="en-US" sz="3400" dirty="0" smtClean="0">
                <a:ea typeface="宋体" pitchFamily="2" charset="-122"/>
              </a:rPr>
              <a:t>樹</a:t>
            </a:r>
            <a:r>
              <a:rPr lang="en-US" altLang="zh-CN" sz="3400" dirty="0" smtClean="0">
                <a:ea typeface="宋体" pitchFamily="2" charset="-122"/>
              </a:rPr>
              <a:t>,</a:t>
            </a:r>
            <a:r>
              <a:rPr lang="zh-CN" altLang="en-US" sz="3400" dirty="0" smtClean="0">
                <a:ea typeface="宋体" pitchFamily="2" charset="-122"/>
              </a:rPr>
              <a:t>種</a:t>
            </a:r>
            <a:r>
              <a:rPr lang="en-US" altLang="zh-CN" sz="3400" dirty="0" err="1">
                <a:ea typeface="宋体" pitchFamily="2" charset="-122"/>
              </a:rPr>
              <a:t>zhǒng</a:t>
            </a:r>
            <a:r>
              <a:rPr lang="zh-CN" altLang="en-US" sz="3400" dirty="0" smtClean="0">
                <a:ea typeface="宋体" pitchFamily="2" charset="-122"/>
              </a:rPr>
              <a:t>子</a:t>
            </a:r>
            <a:r>
              <a:rPr lang="en-US" altLang="zh-CN" sz="3400" dirty="0" smtClean="0">
                <a:ea typeface="宋体" pitchFamily="2" charset="-122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爸爸喜歡</a:t>
            </a:r>
            <a:r>
              <a:rPr lang="zh-CN" altLang="en-US" sz="3400" b="1" u="sng" dirty="0">
                <a:ea typeface="宋体" pitchFamily="2" charset="-122"/>
              </a:rPr>
              <a:t>種樹</a:t>
            </a:r>
            <a:r>
              <a:rPr lang="zh-CN" altLang="en-US" sz="3400" dirty="0" smtClean="0">
                <a:ea typeface="宋体" pitchFamily="2" charset="-122"/>
              </a:rPr>
              <a:t>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我買了一些青菜的</a:t>
            </a:r>
            <a:r>
              <a:rPr lang="zh-CN" altLang="en-US" sz="3400" b="1" u="sng" dirty="0">
                <a:ea typeface="宋体" pitchFamily="2" charset="-122"/>
              </a:rPr>
              <a:t>種子</a:t>
            </a:r>
            <a:r>
              <a:rPr lang="zh-CN" altLang="en-US" sz="3400" dirty="0" smtClean="0">
                <a:ea typeface="宋体" pitchFamily="2" charset="-122"/>
              </a:rPr>
              <a:t>。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endParaRPr lang="zh-CN" altLang="en-US" sz="30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zh-CN" sz="5000" b="1" dirty="0" smtClean="0">
                <a:ea typeface="宋体" pitchFamily="2" charset="-122"/>
              </a:rPr>
              <a:t>L2</a:t>
            </a:r>
            <a:r>
              <a:rPr lang="zh-CN" altLang="en-US" sz="5000" b="1" dirty="0" smtClean="0">
                <a:ea typeface="宋体" pitchFamily="2" charset="-122"/>
              </a:rPr>
              <a:t>， </a:t>
            </a:r>
            <a:r>
              <a:rPr lang="en-US" altLang="zh-CN" sz="5000" b="1" dirty="0" smtClean="0">
                <a:ea typeface="宋体" pitchFamily="2" charset="-122"/>
              </a:rPr>
              <a:t>2-2 </a:t>
            </a:r>
            <a:r>
              <a:rPr lang="zh-CN" altLang="en-US" sz="5400" b="1" dirty="0" smtClean="0">
                <a:ea typeface="宋体" pitchFamily="2" charset="-122"/>
              </a:rPr>
              <a:t>器 </a:t>
            </a:r>
            <a:r>
              <a:rPr lang="zh-CN" altLang="en-US" sz="5400" b="1" dirty="0">
                <a:ea typeface="宋体" pitchFamily="2" charset="-122"/>
              </a:rPr>
              <a:t>演 表 鼓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334000"/>
          </a:xfrm>
        </p:spPr>
        <p:txBody>
          <a:bodyPr/>
          <a:lstStyle/>
          <a:p>
            <a:pPr eaLnBrk="1" hangingPunct="1"/>
            <a:r>
              <a:rPr lang="zh-TW" altLang="en-US" sz="3200" dirty="0">
                <a:ea typeface="宋体" pitchFamily="2" charset="-122"/>
              </a:rPr>
              <a:t>器</a:t>
            </a:r>
            <a:r>
              <a:rPr lang="en-US" altLang="zh-TW" sz="3200" dirty="0">
                <a:ea typeface="宋体" pitchFamily="2" charset="-122"/>
              </a:rPr>
              <a:t>:</a:t>
            </a:r>
            <a:r>
              <a:rPr lang="zh-TW" altLang="en-US" sz="3200" dirty="0">
                <a:ea typeface="宋体" pitchFamily="2" charset="-122"/>
              </a:rPr>
              <a:t>樂</a:t>
            </a:r>
            <a:r>
              <a:rPr lang="en-US" altLang="zh-TW" sz="3200" dirty="0">
                <a:ea typeface="宋体" pitchFamily="2" charset="-122"/>
              </a:rPr>
              <a:t>(</a:t>
            </a:r>
            <a:r>
              <a:rPr lang="zh-TW" altLang="en-US" sz="3200" dirty="0">
                <a:ea typeface="宋体" pitchFamily="2" charset="-122"/>
              </a:rPr>
              <a:t>乐</a:t>
            </a:r>
            <a:r>
              <a:rPr lang="en-US" altLang="zh-TW" sz="3200" dirty="0">
                <a:ea typeface="宋体" pitchFamily="2" charset="-122"/>
              </a:rPr>
              <a:t>)</a:t>
            </a:r>
            <a:r>
              <a:rPr lang="zh-TW" altLang="en-US" sz="3200" dirty="0">
                <a:ea typeface="宋体" pitchFamily="2" charset="-122"/>
              </a:rPr>
              <a:t>器</a:t>
            </a:r>
            <a:r>
              <a:rPr lang="en-US" altLang="zh-TW" sz="3200" dirty="0">
                <a:ea typeface="宋体" pitchFamily="2" charset="-122"/>
              </a:rPr>
              <a:t>,</a:t>
            </a:r>
            <a:r>
              <a:rPr lang="zh-TW" altLang="en-US" sz="3200" dirty="0">
                <a:ea typeface="宋体" pitchFamily="2" charset="-122"/>
              </a:rPr>
              <a:t>機</a:t>
            </a:r>
            <a:r>
              <a:rPr lang="en-US" altLang="zh-TW" sz="3200" dirty="0">
                <a:ea typeface="宋体" pitchFamily="2" charset="-122"/>
              </a:rPr>
              <a:t>(</a:t>
            </a:r>
            <a:r>
              <a:rPr lang="zh-TW" altLang="en-US" sz="3200" dirty="0">
                <a:ea typeface="宋体" pitchFamily="2" charset="-122"/>
              </a:rPr>
              <a:t>机</a:t>
            </a:r>
            <a:r>
              <a:rPr lang="en-US" altLang="zh-TW" sz="3200" dirty="0">
                <a:ea typeface="宋体" pitchFamily="2" charset="-122"/>
              </a:rPr>
              <a:t>)</a:t>
            </a:r>
            <a:r>
              <a:rPr lang="zh-TW" altLang="en-US" sz="3200" dirty="0">
                <a:ea typeface="宋体" pitchFamily="2" charset="-122"/>
              </a:rPr>
              <a:t>器</a:t>
            </a:r>
            <a:r>
              <a:rPr lang="zh-TW" altLang="en-US" sz="3200" dirty="0" smtClean="0">
                <a:ea typeface="宋体" pitchFamily="2" charset="-122"/>
              </a:rPr>
              <a:t>人</a:t>
            </a:r>
            <a:endParaRPr lang="en-US" altLang="zh-TW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TW" sz="3200" dirty="0">
                <a:ea typeface="宋体" pitchFamily="2" charset="-122"/>
              </a:rPr>
              <a:t>1.</a:t>
            </a:r>
            <a:r>
              <a:rPr lang="zh-TW" altLang="en-US" sz="3200" dirty="0">
                <a:ea typeface="宋体" pitchFamily="2" charset="-122"/>
              </a:rPr>
              <a:t>你會不會玩</a:t>
            </a:r>
            <a:r>
              <a:rPr lang="zh-TW" altLang="en-US" sz="3200" b="1" u="sng" dirty="0">
                <a:ea typeface="宋体" pitchFamily="2" charset="-122"/>
              </a:rPr>
              <a:t>樂器</a:t>
            </a:r>
            <a:r>
              <a:rPr lang="zh-TW" altLang="en-US" sz="3200" dirty="0">
                <a:ea typeface="宋体" pitchFamily="2" charset="-122"/>
              </a:rPr>
              <a:t>？</a:t>
            </a:r>
            <a:r>
              <a:rPr lang="en-US" altLang="zh-TW" sz="3200" dirty="0">
                <a:ea typeface="宋体" pitchFamily="2" charset="-122"/>
              </a:rPr>
              <a:t>2.</a:t>
            </a:r>
            <a:r>
              <a:rPr lang="zh-TW" altLang="en-US" sz="3200" dirty="0">
                <a:ea typeface="宋体" pitchFamily="2" charset="-122"/>
              </a:rPr>
              <a:t>你相信</a:t>
            </a:r>
            <a:r>
              <a:rPr lang="zh-TW" altLang="en-US" sz="3200" b="1" u="sng" dirty="0">
                <a:ea typeface="宋体" pitchFamily="2" charset="-122"/>
              </a:rPr>
              <a:t>機器人</a:t>
            </a:r>
            <a:r>
              <a:rPr lang="zh-TW" altLang="en-US" sz="3200" dirty="0">
                <a:ea typeface="宋体" pitchFamily="2" charset="-122"/>
              </a:rPr>
              <a:t>可以笑嗎？</a:t>
            </a:r>
            <a:endParaRPr lang="en-US" altLang="zh-TW" sz="32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演：</a:t>
            </a:r>
            <a:r>
              <a:rPr lang="zh-CN" altLang="en-US" sz="3200" dirty="0">
                <a:ea typeface="宋体" pitchFamily="2" charset="-122"/>
              </a:rPr>
              <a:t>表演</a:t>
            </a:r>
            <a:r>
              <a:rPr lang="zh-CN" altLang="en-US" sz="3200" dirty="0" smtClean="0">
                <a:ea typeface="宋体" pitchFamily="2" charset="-122"/>
              </a:rPr>
              <a:t>，</a:t>
            </a:r>
            <a:r>
              <a:rPr lang="zh-CN" altLang="en-US" sz="3200" dirty="0">
                <a:ea typeface="宋体" pitchFamily="2" charset="-122"/>
              </a:rPr>
              <a:t>演員</a:t>
            </a:r>
            <a:r>
              <a:rPr lang="en-US" altLang="zh-CN" sz="3200" dirty="0">
                <a:ea typeface="宋体" pitchFamily="2" charset="-122"/>
              </a:rPr>
              <a:t>(</a:t>
            </a:r>
            <a:r>
              <a:rPr lang="zh-CN" altLang="en-US" sz="3200" dirty="0">
                <a:ea typeface="宋体" pitchFamily="2" charset="-122"/>
              </a:rPr>
              <a:t>员</a:t>
            </a:r>
            <a:r>
              <a:rPr lang="en-US" altLang="zh-CN" sz="3200" dirty="0">
                <a:ea typeface="宋体" pitchFamily="2" charset="-122"/>
              </a:rPr>
              <a:t>)</a:t>
            </a:r>
            <a:r>
              <a:rPr lang="zh-CN" altLang="en-US" sz="3200" dirty="0">
                <a:ea typeface="宋体" pitchFamily="2" charset="-122"/>
              </a:rPr>
              <a:t> 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台上的</a:t>
            </a:r>
            <a:r>
              <a:rPr lang="zh-CN" altLang="en-US" sz="3200" b="1" u="sng" dirty="0">
                <a:ea typeface="宋体" pitchFamily="2" charset="-122"/>
              </a:rPr>
              <a:t>表演</a:t>
            </a:r>
            <a:r>
              <a:rPr lang="zh-CN" altLang="en-US" sz="3200" dirty="0" smtClean="0">
                <a:ea typeface="宋体" pitchFamily="2" charset="-122"/>
              </a:rPr>
              <a:t>很好看。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你最喜歡哪一位</a:t>
            </a:r>
            <a:r>
              <a:rPr lang="zh-CN" altLang="en-US" sz="3200" b="1" u="sng" dirty="0">
                <a:ea typeface="宋体" pitchFamily="2" charset="-122"/>
              </a:rPr>
              <a:t>演員</a:t>
            </a:r>
            <a:r>
              <a:rPr lang="zh-CN" altLang="en-US" sz="3200" dirty="0" smtClean="0">
                <a:ea typeface="宋体" pitchFamily="2" charset="-122"/>
              </a:rPr>
              <a:t>？</a:t>
            </a:r>
            <a:endParaRPr lang="zh-CN" altLang="en-US" sz="3200" dirty="0">
              <a:ea typeface="宋体" pitchFamily="2" charset="-122"/>
            </a:endParaRPr>
          </a:p>
          <a:p>
            <a:pPr eaLnBrk="1" hangingPunct="1"/>
            <a:r>
              <a:rPr lang="zh-CN" altLang="en-US" sz="3200" dirty="0">
                <a:ea typeface="宋体" pitchFamily="2" charset="-122"/>
              </a:rPr>
              <a:t>表</a:t>
            </a:r>
            <a:r>
              <a:rPr lang="zh-CN" altLang="en-US" sz="3200" dirty="0" smtClean="0">
                <a:ea typeface="宋体" pitchFamily="2" charset="-122"/>
              </a:rPr>
              <a:t>：表示，</a:t>
            </a:r>
            <a:r>
              <a:rPr lang="zh-CN" altLang="en-US" sz="3200" dirty="0">
                <a:ea typeface="宋体" pitchFamily="2" charset="-122"/>
              </a:rPr>
              <a:t>代</a:t>
            </a:r>
            <a:r>
              <a:rPr lang="zh-CN" altLang="en-US" sz="3200" dirty="0" smtClean="0">
                <a:ea typeface="宋体" pitchFamily="2" charset="-122"/>
              </a:rPr>
              <a:t>表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紅色的玫瑰花</a:t>
            </a:r>
            <a:r>
              <a:rPr lang="zh-CN" altLang="en-US" sz="3200" b="1" u="sng" dirty="0">
                <a:ea typeface="宋体" pitchFamily="2" charset="-122"/>
              </a:rPr>
              <a:t>表示</a:t>
            </a:r>
            <a:r>
              <a:rPr lang="zh-CN" altLang="en-US" sz="3200" dirty="0" smtClean="0">
                <a:ea typeface="宋体" pitchFamily="2" charset="-122"/>
              </a:rPr>
              <a:t>愛情。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你知道國旗</a:t>
            </a:r>
            <a:r>
              <a:rPr lang="zh-CN" altLang="en-US" sz="3200" b="1" u="sng" dirty="0">
                <a:ea typeface="宋体" pitchFamily="2" charset="-122"/>
              </a:rPr>
              <a:t>代表</a:t>
            </a:r>
            <a:r>
              <a:rPr lang="zh-CN" altLang="en-US" sz="3200" dirty="0" smtClean="0">
                <a:ea typeface="宋体" pitchFamily="2" charset="-122"/>
              </a:rPr>
              <a:t>什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麼嗎？</a:t>
            </a:r>
            <a:endParaRPr lang="zh-CN" altLang="en-US" sz="3200" dirty="0">
              <a:ea typeface="宋体" pitchFamily="2" charset="-122"/>
            </a:endParaRPr>
          </a:p>
          <a:p>
            <a:pPr eaLnBrk="1" hangingPunct="1"/>
            <a:r>
              <a:rPr lang="zh-CN" altLang="en-US" sz="3200" dirty="0">
                <a:ea typeface="宋体" pitchFamily="2" charset="-122"/>
              </a:rPr>
              <a:t>鼓：打鼓，鼓</a:t>
            </a:r>
            <a:r>
              <a:rPr lang="zh-CN" altLang="en-US" sz="3200" dirty="0" smtClean="0">
                <a:ea typeface="宋体" pitchFamily="2" charset="-122"/>
              </a:rPr>
              <a:t>手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我會</a:t>
            </a:r>
            <a:r>
              <a:rPr lang="zh-CN" altLang="en-US" sz="3200" b="1" u="sng" dirty="0">
                <a:ea typeface="宋体" pitchFamily="2" charset="-122"/>
              </a:rPr>
              <a:t>打鼓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他是樂隊裡的</a:t>
            </a:r>
            <a:r>
              <a:rPr lang="zh-CN" altLang="en-US" sz="3200" b="1" u="sng" dirty="0" smtClean="0">
                <a:ea typeface="宋体" pitchFamily="2" charset="-122"/>
              </a:rPr>
              <a:t>鼓</a:t>
            </a:r>
            <a:r>
              <a:rPr lang="zh-CN" altLang="en-US" sz="3200" b="1" u="sng" dirty="0">
                <a:ea typeface="宋体" pitchFamily="2" charset="-122"/>
              </a:rPr>
              <a:t>手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endParaRPr lang="zh-CN" altLang="en-US" sz="3200" dirty="0">
              <a:ea typeface="宋体" pitchFamily="2" charset="-122"/>
            </a:endParaRPr>
          </a:p>
          <a:p>
            <a:pPr marL="0" indent="0" eaLnBrk="1" hangingPunct="1">
              <a:buNone/>
            </a:pPr>
            <a:endParaRPr lang="zh-CN" altLang="en-US" sz="30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7364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400" b="1" dirty="0" smtClean="0">
                <a:ea typeface="宋体" pitchFamily="2" charset="-122"/>
              </a:rPr>
              <a:t>L2, 3-1  </a:t>
            </a:r>
            <a:r>
              <a:rPr lang="zh-CN" altLang="en-US" sz="6000" b="1" dirty="0" smtClean="0">
                <a:ea typeface="宋体" pitchFamily="2" charset="-122"/>
              </a:rPr>
              <a:t>拉胡琴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拉</a:t>
            </a:r>
            <a:r>
              <a:rPr lang="en-US" altLang="zh-CN" sz="4000" dirty="0" smtClean="0">
                <a:ea typeface="宋体" pitchFamily="2" charset="-122"/>
              </a:rPr>
              <a:t>:</a:t>
            </a:r>
            <a:r>
              <a:rPr lang="zh-CN" altLang="en-US" sz="4000" dirty="0" smtClean="0">
                <a:ea typeface="宋体" pitchFamily="2" charset="-122"/>
              </a:rPr>
              <a:t>拉琴</a:t>
            </a:r>
            <a:r>
              <a:rPr lang="en-US" altLang="zh-CN" sz="4000" dirty="0" smtClean="0">
                <a:ea typeface="宋体" pitchFamily="2" charset="-122"/>
              </a:rPr>
              <a:t>,</a:t>
            </a:r>
            <a:r>
              <a:rPr lang="zh-CN" altLang="en-US" sz="4000" dirty="0" smtClean="0">
                <a:ea typeface="宋体" pitchFamily="2" charset="-122"/>
              </a:rPr>
              <a:t>沙拉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老師會不會</a:t>
            </a:r>
            <a:r>
              <a:rPr lang="zh-CN" altLang="en-US" sz="4000" b="1" u="sng" dirty="0" smtClean="0">
                <a:ea typeface="宋体" pitchFamily="2" charset="-122"/>
              </a:rPr>
              <a:t>拉琴</a:t>
            </a:r>
            <a:r>
              <a:rPr lang="zh-CN" altLang="en-US" sz="4000" dirty="0" smtClean="0">
                <a:ea typeface="宋体" pitchFamily="2" charset="-122"/>
              </a:rPr>
              <a:t>？</a:t>
            </a:r>
            <a:r>
              <a:rPr lang="en-US" altLang="zh-CN" sz="4000" dirty="0" smtClean="0">
                <a:ea typeface="宋体" pitchFamily="2" charset="-122"/>
              </a:rPr>
              <a:t>2.</a:t>
            </a:r>
            <a:r>
              <a:rPr lang="zh-CN" altLang="en-US" sz="4000" dirty="0" smtClean="0">
                <a:ea typeface="宋体" pitchFamily="2" charset="-122"/>
              </a:rPr>
              <a:t>我喜歡吃</a:t>
            </a:r>
            <a:r>
              <a:rPr lang="zh-CN" altLang="en-US" sz="4000" b="1" u="sng" dirty="0" smtClean="0">
                <a:ea typeface="宋体" pitchFamily="2" charset="-122"/>
              </a:rPr>
              <a:t>沙拉</a:t>
            </a:r>
            <a:r>
              <a:rPr lang="zh-CN" altLang="en-US" sz="4000" dirty="0" smtClean="0">
                <a:ea typeface="宋体" pitchFamily="2" charset="-122"/>
              </a:rPr>
              <a:t>。</a:t>
            </a:r>
            <a:endParaRPr lang="en-US" altLang="zh-CN" sz="4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胡</a:t>
            </a:r>
            <a:r>
              <a:rPr lang="en-US" altLang="zh-CN" sz="4000" dirty="0" smtClean="0">
                <a:ea typeface="宋体" pitchFamily="2" charset="-122"/>
              </a:rPr>
              <a:t>:</a:t>
            </a:r>
            <a:r>
              <a:rPr lang="zh-CN" altLang="en-US" sz="4000" dirty="0">
                <a:ea typeface="宋体" pitchFamily="2" charset="-122"/>
              </a:rPr>
              <a:t>胡</a:t>
            </a:r>
            <a:r>
              <a:rPr lang="zh-CN" altLang="en-US" sz="4000" dirty="0" smtClean="0">
                <a:ea typeface="宋体" pitchFamily="2" charset="-122"/>
              </a:rPr>
              <a:t>琴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有人在拉</a:t>
            </a:r>
            <a:r>
              <a:rPr lang="zh-CN" altLang="en-US" sz="4000" b="1" u="sng" dirty="0">
                <a:ea typeface="宋体" pitchFamily="2" charset="-122"/>
              </a:rPr>
              <a:t>胡琴</a:t>
            </a:r>
            <a:r>
              <a:rPr lang="zh-CN" altLang="en-US" sz="40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琴</a:t>
            </a:r>
            <a:r>
              <a:rPr lang="en-US" altLang="zh-CN" sz="4000" dirty="0" smtClean="0">
                <a:ea typeface="宋体" pitchFamily="2" charset="-122"/>
              </a:rPr>
              <a:t>:</a:t>
            </a:r>
            <a:r>
              <a:rPr lang="zh-CN" altLang="en-US" sz="4000" dirty="0" smtClean="0">
                <a:ea typeface="宋体" pitchFamily="2" charset="-122"/>
              </a:rPr>
              <a:t>小提琴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你會拉</a:t>
            </a:r>
            <a:r>
              <a:rPr lang="zh-CN" altLang="en-US" sz="4000" b="1" u="sng" dirty="0">
                <a:ea typeface="宋体" pitchFamily="2" charset="-122"/>
              </a:rPr>
              <a:t>小提琴</a:t>
            </a:r>
            <a:r>
              <a:rPr lang="zh-CN" altLang="en-US" sz="4000" dirty="0" smtClean="0">
                <a:ea typeface="宋体" pitchFamily="2" charset="-122"/>
              </a:rPr>
              <a:t>嗎？</a:t>
            </a:r>
            <a:endParaRPr lang="en-US" altLang="zh-CN" sz="40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400" b="1" dirty="0" smtClean="0">
                <a:ea typeface="宋体" pitchFamily="2" charset="-122"/>
              </a:rPr>
              <a:t>L2, 3-2  </a:t>
            </a:r>
            <a:r>
              <a:rPr lang="zh-CN" altLang="en-US" sz="6000" b="1" dirty="0" smtClean="0">
                <a:ea typeface="宋体" pitchFamily="2" charset="-122"/>
              </a:rPr>
              <a:t>彈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弹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奏己</a:t>
            </a:r>
            <a:r>
              <a:rPr lang="zh-CN" altLang="en-US" b="1" dirty="0" smtClean="0">
                <a:ea typeface="宋体" pitchFamily="2" charset="-122"/>
              </a:rPr>
              <a:t> 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823" y="1371600"/>
            <a:ext cx="8991600" cy="5181600"/>
          </a:xfrm>
        </p:spPr>
        <p:txBody>
          <a:bodyPr/>
          <a:lstStyle/>
          <a:p>
            <a:pPr eaLnBrk="1" hangingPunct="1"/>
            <a:r>
              <a:rPr lang="zh-CN" altLang="en-US" sz="4200" dirty="0" smtClean="0">
                <a:ea typeface="宋体" pitchFamily="2" charset="-122"/>
              </a:rPr>
              <a:t>彈</a:t>
            </a:r>
            <a:r>
              <a:rPr lang="en-US" altLang="zh-CN" sz="4200" dirty="0" smtClean="0">
                <a:ea typeface="宋体" pitchFamily="2" charset="-122"/>
              </a:rPr>
              <a:t>(</a:t>
            </a:r>
            <a:r>
              <a:rPr lang="zh-CN" altLang="en-US" sz="4200" dirty="0" smtClean="0">
                <a:ea typeface="宋体" pitchFamily="2" charset="-122"/>
              </a:rPr>
              <a:t>弹</a:t>
            </a:r>
            <a:r>
              <a:rPr lang="en-US" altLang="zh-CN" sz="4200" dirty="0" smtClean="0">
                <a:ea typeface="宋体" pitchFamily="2" charset="-122"/>
              </a:rPr>
              <a:t>):</a:t>
            </a:r>
            <a:r>
              <a:rPr lang="zh-CN" altLang="en-US" sz="4200" dirty="0" smtClean="0">
                <a:ea typeface="宋体" pitchFamily="2" charset="-122"/>
              </a:rPr>
              <a:t>彈</a:t>
            </a:r>
            <a:r>
              <a:rPr lang="en-US" altLang="zh-CN" sz="4200" dirty="0" err="1">
                <a:ea typeface="宋体" pitchFamily="2" charset="-122"/>
              </a:rPr>
              <a:t>tán</a:t>
            </a:r>
            <a:r>
              <a:rPr lang="zh-CN" altLang="en-US" sz="4200" dirty="0" smtClean="0">
                <a:ea typeface="宋体" pitchFamily="2" charset="-122"/>
              </a:rPr>
              <a:t>鋼</a:t>
            </a:r>
            <a:r>
              <a:rPr lang="en-US" altLang="zh-CN" sz="4200" dirty="0">
                <a:ea typeface="宋体" pitchFamily="2" charset="-122"/>
              </a:rPr>
              <a:t>(</a:t>
            </a:r>
            <a:r>
              <a:rPr lang="zh-CN" altLang="en-US" sz="4200" dirty="0">
                <a:ea typeface="宋体" pitchFamily="2" charset="-122"/>
              </a:rPr>
              <a:t>钢</a:t>
            </a:r>
            <a:r>
              <a:rPr lang="en-US" altLang="zh-CN" sz="4200" dirty="0">
                <a:ea typeface="宋体" pitchFamily="2" charset="-122"/>
              </a:rPr>
              <a:t>)</a:t>
            </a:r>
            <a:r>
              <a:rPr lang="zh-CN" altLang="en-US" sz="4200" dirty="0">
                <a:ea typeface="宋体" pitchFamily="2" charset="-122"/>
              </a:rPr>
              <a:t>琴</a:t>
            </a:r>
            <a:r>
              <a:rPr lang="en-US" altLang="zh-CN" sz="4200" dirty="0" smtClean="0">
                <a:ea typeface="宋体" pitchFamily="2" charset="-122"/>
              </a:rPr>
              <a:t>,</a:t>
            </a:r>
            <a:r>
              <a:rPr lang="zh-CN" altLang="en-US" sz="4200" dirty="0" smtClean="0">
                <a:ea typeface="宋体" pitchFamily="2" charset="-122"/>
              </a:rPr>
              <a:t>彈</a:t>
            </a:r>
            <a:r>
              <a:rPr lang="en-US" altLang="zh-CN" sz="4200" dirty="0" smtClean="0">
                <a:ea typeface="宋体" pitchFamily="2" charset="-122"/>
              </a:rPr>
              <a:t> </a:t>
            </a:r>
            <a:r>
              <a:rPr lang="en-US" altLang="zh-CN" sz="4200" dirty="0" err="1" smtClean="0">
                <a:ea typeface="宋体" pitchFamily="2" charset="-122"/>
              </a:rPr>
              <a:t>dàn</a:t>
            </a:r>
            <a:r>
              <a:rPr lang="zh-CN" altLang="en-US" sz="4200" dirty="0" smtClean="0">
                <a:ea typeface="宋体" pitchFamily="2" charset="-122"/>
              </a:rPr>
              <a:t>弓</a:t>
            </a:r>
            <a:r>
              <a:rPr lang="en-US" altLang="zh-CN" sz="4200" dirty="0" smtClean="0">
                <a:ea typeface="宋体" pitchFamily="2" charset="-122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CN" sz="4200" dirty="0" smtClean="0">
                <a:ea typeface="宋体" pitchFamily="2" charset="-122"/>
              </a:rPr>
              <a:t>1.</a:t>
            </a:r>
            <a:r>
              <a:rPr lang="zh-CN" altLang="en-US" sz="4200" dirty="0" smtClean="0">
                <a:ea typeface="宋体" pitchFamily="2" charset="-122"/>
              </a:rPr>
              <a:t>妹妹喜歡</a:t>
            </a:r>
            <a:r>
              <a:rPr lang="zh-CN" altLang="en-US" sz="4200" b="1" u="sng" dirty="0" smtClean="0">
                <a:ea typeface="宋体" pitchFamily="2" charset="-122"/>
              </a:rPr>
              <a:t>彈鋼琴</a:t>
            </a:r>
            <a:r>
              <a:rPr lang="zh-CN" altLang="en-US" sz="4200" dirty="0" smtClean="0">
                <a:ea typeface="宋体" pitchFamily="2" charset="-122"/>
              </a:rPr>
              <a:t>。</a:t>
            </a:r>
            <a:r>
              <a:rPr lang="en-US" altLang="zh-CN" sz="4200" dirty="0" smtClean="0">
                <a:ea typeface="宋体" pitchFamily="2" charset="-122"/>
              </a:rPr>
              <a:t>2.</a:t>
            </a:r>
            <a:r>
              <a:rPr lang="zh-CN" altLang="en-US" sz="4200" dirty="0" smtClean="0">
                <a:ea typeface="宋体" pitchFamily="2" charset="-122"/>
              </a:rPr>
              <a:t>小男生都喜歡</a:t>
            </a:r>
            <a:endParaRPr lang="en-US" altLang="zh-CN" sz="4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200" dirty="0">
                <a:ea typeface="宋体" pitchFamily="2" charset="-122"/>
              </a:rPr>
              <a:t> </a:t>
            </a:r>
            <a:r>
              <a:rPr lang="en-US" altLang="zh-CN" sz="4200" dirty="0" smtClean="0">
                <a:ea typeface="宋体" pitchFamily="2" charset="-122"/>
              </a:rPr>
              <a:t>  </a:t>
            </a:r>
            <a:r>
              <a:rPr lang="zh-CN" altLang="en-US" sz="4200" dirty="0" smtClean="0">
                <a:ea typeface="宋体" pitchFamily="2" charset="-122"/>
              </a:rPr>
              <a:t>玩</a:t>
            </a:r>
            <a:r>
              <a:rPr lang="zh-CN" altLang="en-US" sz="4200" b="1" u="sng" dirty="0">
                <a:ea typeface="宋体" pitchFamily="2" charset="-122"/>
              </a:rPr>
              <a:t>彈弓</a:t>
            </a:r>
            <a:r>
              <a:rPr lang="zh-CN" altLang="en-US" sz="42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4200" dirty="0" smtClean="0">
                <a:ea typeface="宋体" pitchFamily="2" charset="-122"/>
              </a:rPr>
              <a:t>奏</a:t>
            </a:r>
            <a:r>
              <a:rPr lang="en-US" altLang="zh-CN" sz="4200" dirty="0" smtClean="0">
                <a:ea typeface="宋体" pitchFamily="2" charset="-122"/>
              </a:rPr>
              <a:t>:</a:t>
            </a:r>
            <a:r>
              <a:rPr lang="zh-CN" altLang="en-US" sz="4200" dirty="0" smtClean="0">
                <a:ea typeface="宋体" pitchFamily="2" charset="-122"/>
              </a:rPr>
              <a:t>演奏</a:t>
            </a:r>
            <a:endParaRPr lang="en-US" altLang="zh-CN" sz="4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200" dirty="0" smtClean="0">
                <a:ea typeface="宋体" pitchFamily="2" charset="-122"/>
              </a:rPr>
              <a:t>1.</a:t>
            </a:r>
            <a:r>
              <a:rPr lang="zh-CN" altLang="en-US" sz="4200" dirty="0" smtClean="0">
                <a:ea typeface="宋体" pitchFamily="2" charset="-122"/>
              </a:rPr>
              <a:t>他們倆</a:t>
            </a:r>
            <a:r>
              <a:rPr lang="zh-CN" altLang="en-US" sz="4200" b="1" u="sng" dirty="0">
                <a:ea typeface="宋体" pitchFamily="2" charset="-122"/>
              </a:rPr>
              <a:t>演奏</a:t>
            </a:r>
            <a:r>
              <a:rPr lang="zh-CN" altLang="en-US" sz="4200" dirty="0" smtClean="0">
                <a:ea typeface="宋体" pitchFamily="2" charset="-122"/>
              </a:rPr>
              <a:t>了一首中國樂曲。</a:t>
            </a:r>
            <a:endParaRPr lang="en-US" altLang="zh-CN" sz="42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4200" dirty="0" smtClean="0">
                <a:ea typeface="宋体" pitchFamily="2" charset="-122"/>
              </a:rPr>
              <a:t>己</a:t>
            </a:r>
            <a:r>
              <a:rPr lang="en-US" altLang="zh-CN" sz="4200" dirty="0" smtClean="0">
                <a:ea typeface="宋体" pitchFamily="2" charset="-122"/>
              </a:rPr>
              <a:t>:</a:t>
            </a:r>
            <a:r>
              <a:rPr lang="zh-CN" altLang="en-US" sz="4200" dirty="0" smtClean="0">
                <a:ea typeface="宋体" pitchFamily="2" charset="-122"/>
              </a:rPr>
              <a:t>自己</a:t>
            </a:r>
            <a:endParaRPr lang="en-US" altLang="zh-CN" sz="4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200" dirty="0" smtClean="0">
                <a:ea typeface="宋体" pitchFamily="2" charset="-122"/>
              </a:rPr>
              <a:t>1.</a:t>
            </a:r>
            <a:r>
              <a:rPr lang="zh-CN" altLang="en-US" sz="4200" dirty="0" smtClean="0">
                <a:ea typeface="宋体" pitchFamily="2" charset="-122"/>
              </a:rPr>
              <a:t>我會</a:t>
            </a:r>
            <a:r>
              <a:rPr lang="zh-CN" altLang="en-US" sz="4200" b="1" u="sng" dirty="0" smtClean="0">
                <a:ea typeface="宋体" pitchFamily="2" charset="-122"/>
              </a:rPr>
              <a:t>自己</a:t>
            </a:r>
            <a:r>
              <a:rPr lang="zh-CN" altLang="en-US" sz="4200" dirty="0" smtClean="0">
                <a:ea typeface="宋体" pitchFamily="2" charset="-122"/>
              </a:rPr>
              <a:t>開車了。</a:t>
            </a:r>
            <a:endParaRPr lang="en-US" altLang="zh-CN" sz="4200" dirty="0" smtClean="0">
              <a:ea typeface="宋体" pitchFamily="2" charset="-122"/>
            </a:endParaRPr>
          </a:p>
          <a:p>
            <a:pPr eaLnBrk="1" hangingPunct="1"/>
            <a:endParaRPr lang="zh-CN" altLang="en-US" sz="48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069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L2</a:t>
            </a:r>
            <a:r>
              <a:rPr lang="zh-CN" altLang="en-US" sz="5400" b="1" dirty="0" smtClean="0">
                <a:ea typeface="宋体" pitchFamily="2" charset="-122"/>
              </a:rPr>
              <a:t>， </a:t>
            </a:r>
            <a:r>
              <a:rPr lang="en-US" altLang="zh-CN" sz="5400" b="1" dirty="0">
                <a:ea typeface="宋体" pitchFamily="2" charset="-122"/>
              </a:rPr>
              <a:t>4</a:t>
            </a:r>
            <a:r>
              <a:rPr lang="en-US" altLang="zh-CN" sz="5400" b="1" dirty="0" smtClean="0">
                <a:ea typeface="宋体" pitchFamily="2" charset="-122"/>
              </a:rPr>
              <a:t>-1 </a:t>
            </a:r>
            <a:r>
              <a:rPr lang="zh-CN" altLang="en-US" sz="5400" b="1" dirty="0" smtClean="0">
                <a:ea typeface="宋体" pitchFamily="2" charset="-122"/>
              </a:rPr>
              <a:t>齣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出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戲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戏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畫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画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en-US" altLang="zh-CN" sz="5400" dirty="0" smtClean="0">
                <a:ea typeface="宋体" pitchFamily="2" charset="-122"/>
              </a:rPr>
              <a:t> </a:t>
            </a:r>
            <a:endParaRPr lang="en-US" altLang="zh-TW" sz="5400" dirty="0" smtClean="0">
              <a:ea typeface="新細明體" pitchFamily="18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齣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出</a:t>
            </a:r>
            <a:r>
              <a:rPr lang="en-US" altLang="zh-CN" sz="3600" dirty="0" smtClean="0">
                <a:ea typeface="宋体" pitchFamily="2" charset="-122"/>
              </a:rPr>
              <a:t>):</a:t>
            </a:r>
            <a:r>
              <a:rPr lang="zh-CN" altLang="en-US" sz="3600" dirty="0" smtClean="0">
                <a:ea typeface="宋体" pitchFamily="2" charset="-122"/>
              </a:rPr>
              <a:t>一齣戲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我看了</a:t>
            </a:r>
            <a:r>
              <a:rPr lang="zh-CN" altLang="en-US" sz="3600" b="1" u="sng" dirty="0" smtClean="0">
                <a:ea typeface="宋体" pitchFamily="2" charset="-122"/>
              </a:rPr>
              <a:t>一</a:t>
            </a:r>
            <a:r>
              <a:rPr lang="zh-CN" altLang="en-US" sz="3600" b="1" u="sng" dirty="0">
                <a:ea typeface="宋体" pitchFamily="2" charset="-122"/>
              </a:rPr>
              <a:t>齣</a:t>
            </a:r>
            <a:r>
              <a:rPr lang="zh-CN" altLang="en-US" sz="3600" b="1" u="sng" dirty="0" smtClean="0">
                <a:ea typeface="宋体" pitchFamily="2" charset="-122"/>
              </a:rPr>
              <a:t>戲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戲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戏</a:t>
            </a:r>
            <a:r>
              <a:rPr lang="en-US" altLang="zh-CN" sz="3600" dirty="0" smtClean="0">
                <a:ea typeface="宋体" pitchFamily="2" charset="-122"/>
              </a:rPr>
              <a:t>):</a:t>
            </a:r>
            <a:r>
              <a:rPr lang="zh-CN" altLang="en-US" sz="3600" dirty="0" smtClean="0">
                <a:ea typeface="宋体" pitchFamily="2" charset="-122"/>
              </a:rPr>
              <a:t>戲院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遊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游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戲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這家</a:t>
            </a:r>
            <a:r>
              <a:rPr lang="zh-CN" altLang="en-US" sz="3600" b="1" u="sng" dirty="0">
                <a:ea typeface="宋体" pitchFamily="2" charset="-122"/>
              </a:rPr>
              <a:t>戲院</a:t>
            </a:r>
            <a:r>
              <a:rPr lang="zh-CN" altLang="en-US" sz="3600" dirty="0" smtClean="0">
                <a:ea typeface="宋体" pitchFamily="2" charset="-122"/>
              </a:rPr>
              <a:t>正在上演少年派。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大家都愛玩 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電腦</a:t>
            </a:r>
            <a:r>
              <a:rPr lang="zh-CN" altLang="en-US" sz="3600" b="1" u="sng" dirty="0">
                <a:ea typeface="宋体" pitchFamily="2" charset="-122"/>
              </a:rPr>
              <a:t>遊戲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畫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画</a:t>
            </a:r>
            <a:r>
              <a:rPr lang="en-US" altLang="zh-CN" sz="3600" dirty="0" smtClean="0">
                <a:ea typeface="宋体" pitchFamily="2" charset="-122"/>
              </a:rPr>
              <a:t>):</a:t>
            </a:r>
            <a:r>
              <a:rPr lang="zh-CN" altLang="en-US" sz="3600" dirty="0" smtClean="0">
                <a:ea typeface="宋体" pitchFamily="2" charset="-122"/>
              </a:rPr>
              <a:t>畫圖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图</a:t>
            </a:r>
            <a:r>
              <a:rPr lang="en-US" altLang="zh-CN" sz="3600" dirty="0" smtClean="0">
                <a:ea typeface="宋体" pitchFamily="2" charset="-122"/>
              </a:rPr>
              <a:t>),</a:t>
            </a:r>
            <a:r>
              <a:rPr lang="zh-CN" altLang="en-US" sz="3600" dirty="0" smtClean="0">
                <a:ea typeface="宋体" pitchFamily="2" charset="-122"/>
              </a:rPr>
              <a:t>山</a:t>
            </a:r>
            <a:r>
              <a:rPr lang="zh-CN" altLang="en-US" sz="3600" dirty="0">
                <a:ea typeface="宋体" pitchFamily="2" charset="-122"/>
              </a:rPr>
              <a:t>水</a:t>
            </a:r>
            <a:r>
              <a:rPr lang="zh-CN" altLang="en-US" sz="3600" dirty="0" smtClean="0">
                <a:ea typeface="宋体" pitchFamily="2" charset="-122"/>
              </a:rPr>
              <a:t>畫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哥哥很會</a:t>
            </a:r>
            <a:r>
              <a:rPr lang="zh-CN" altLang="en-US" sz="3600" b="1" u="sng" dirty="0" smtClean="0">
                <a:ea typeface="宋体" pitchFamily="2" charset="-122"/>
              </a:rPr>
              <a:t>畫圖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中國的</a:t>
            </a:r>
            <a:r>
              <a:rPr lang="zh-CN" altLang="en-US" sz="3600" b="1" u="sng" dirty="0">
                <a:ea typeface="宋体" pitchFamily="2" charset="-122"/>
              </a:rPr>
              <a:t>山水畫</a:t>
            </a:r>
            <a:r>
              <a:rPr lang="zh-CN" altLang="en-US" sz="3600" dirty="0" smtClean="0">
                <a:ea typeface="宋体" pitchFamily="2" charset="-122"/>
              </a:rPr>
              <a:t>是用毛筆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畫的。</a:t>
            </a:r>
            <a:endParaRPr lang="en-US" altLang="zh-CN" sz="36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L2</a:t>
            </a:r>
            <a:r>
              <a:rPr lang="zh-CN" altLang="en-US" sz="6600" b="1" dirty="0" smtClean="0">
                <a:ea typeface="宋体" pitchFamily="2" charset="-122"/>
              </a:rPr>
              <a:t>， </a:t>
            </a:r>
            <a:r>
              <a:rPr lang="en-US" altLang="zh-CN" sz="6600" b="1" dirty="0" smtClean="0">
                <a:ea typeface="宋体" pitchFamily="2" charset="-122"/>
              </a:rPr>
              <a:t>4-2 </a:t>
            </a:r>
            <a:r>
              <a:rPr lang="zh-CN" altLang="en-US" sz="6600" b="1" dirty="0" smtClean="0">
                <a:ea typeface="宋体" pitchFamily="2" charset="-122"/>
              </a:rPr>
              <a:t>臉</a:t>
            </a:r>
            <a:r>
              <a:rPr lang="en-US" altLang="zh-CN" sz="6600" b="1" dirty="0" smtClean="0">
                <a:ea typeface="宋体" pitchFamily="2" charset="-122"/>
              </a:rPr>
              <a:t>(</a:t>
            </a:r>
            <a:r>
              <a:rPr lang="zh-CN" altLang="en-US" sz="6600" b="1" dirty="0" smtClean="0">
                <a:ea typeface="宋体" pitchFamily="2" charset="-122"/>
              </a:rPr>
              <a:t>脸</a:t>
            </a:r>
            <a:r>
              <a:rPr lang="en-US" altLang="zh-CN" sz="6600" b="1" dirty="0" smtClean="0">
                <a:ea typeface="宋体" pitchFamily="2" charset="-122"/>
              </a:rPr>
              <a:t>)</a:t>
            </a:r>
            <a:r>
              <a:rPr lang="zh-CN" altLang="en-US" sz="6600" b="1" dirty="0" smtClean="0">
                <a:ea typeface="宋体" pitchFamily="2" charset="-122"/>
              </a:rPr>
              <a:t> 拿刀</a:t>
            </a:r>
            <a:r>
              <a:rPr lang="en-US" altLang="zh-CN" sz="5400" b="1" dirty="0" smtClean="0">
                <a:ea typeface="宋体" pitchFamily="2" charset="-122"/>
              </a:rPr>
              <a:t> </a:t>
            </a:r>
            <a:r>
              <a:rPr lang="en-US" altLang="zh-CN" sz="5400" dirty="0" smtClean="0">
                <a:ea typeface="宋体" pitchFamily="2" charset="-122"/>
              </a:rPr>
              <a:t> </a:t>
            </a:r>
            <a:endParaRPr lang="en-US" altLang="zh-TW" sz="5400" dirty="0" smtClean="0">
              <a:ea typeface="新細明體" pitchFamily="18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1816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臉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脸</a:t>
            </a:r>
            <a:r>
              <a:rPr lang="en-US" altLang="zh-CN" sz="3200" dirty="0" smtClean="0">
                <a:ea typeface="宋体" pitchFamily="2" charset="-122"/>
              </a:rPr>
              <a:t>):</a:t>
            </a:r>
            <a:r>
              <a:rPr lang="zh-CN" altLang="en-US" sz="3200" dirty="0" smtClean="0">
                <a:ea typeface="宋体" pitchFamily="2" charset="-122"/>
              </a:rPr>
              <a:t>洗臉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臉色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我喜歡用熱水</a:t>
            </a:r>
            <a:r>
              <a:rPr lang="zh-CN" altLang="en-US" sz="3200" b="1" u="sng" dirty="0" smtClean="0">
                <a:ea typeface="宋体" pitchFamily="2" charset="-122"/>
              </a:rPr>
              <a:t>洗臉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你的</a:t>
            </a:r>
            <a:r>
              <a:rPr lang="zh-CN" altLang="en-US" sz="3200" b="1" u="sng" dirty="0">
                <a:ea typeface="宋体" pitchFamily="2" charset="-122"/>
              </a:rPr>
              <a:t>臉色</a:t>
            </a:r>
            <a:r>
              <a:rPr lang="zh-CN" altLang="en-US" sz="3200" dirty="0" smtClean="0">
                <a:ea typeface="宋体" pitchFamily="2" charset="-122"/>
              </a:rPr>
              <a:t>不好，你生病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了嗎？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拿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拿手菜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拿過來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我的</a:t>
            </a:r>
            <a:r>
              <a:rPr lang="zh-CN" altLang="en-US" sz="3200" b="1" u="sng" dirty="0">
                <a:ea typeface="宋体" pitchFamily="2" charset="-122"/>
              </a:rPr>
              <a:t>拿手菜</a:t>
            </a:r>
            <a:r>
              <a:rPr lang="zh-CN" altLang="en-US" sz="3200" dirty="0" smtClean="0">
                <a:ea typeface="宋体" pitchFamily="2" charset="-122"/>
              </a:rPr>
              <a:t>是包水餃。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請你幫我把那本書</a:t>
            </a:r>
            <a:r>
              <a:rPr lang="zh-CN" altLang="en-US" sz="3200" b="1" u="sng" dirty="0" smtClean="0">
                <a:ea typeface="宋体" pitchFamily="2" charset="-122"/>
              </a:rPr>
              <a:t>拿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zh-CN" altLang="en-US" sz="3200" b="1" dirty="0" smtClean="0">
                <a:ea typeface="宋体" pitchFamily="2" charset="-122"/>
              </a:rPr>
              <a:t>   </a:t>
            </a:r>
            <a:r>
              <a:rPr lang="zh-CN" altLang="en-US" sz="3200" b="1" u="sng" dirty="0" smtClean="0">
                <a:ea typeface="宋体" pitchFamily="2" charset="-122"/>
              </a:rPr>
              <a:t>過來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endParaRPr lang="en-US" altLang="zh-CN" sz="3200" dirty="0">
              <a:ea typeface="宋体" pitchFamily="2" charset="-122"/>
            </a:endParaRP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刀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菜刀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刀子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用</a:t>
            </a:r>
            <a:r>
              <a:rPr lang="zh-CN" altLang="en-US" sz="3200" b="1" u="sng" dirty="0" smtClean="0">
                <a:ea typeface="宋体" pitchFamily="2" charset="-122"/>
              </a:rPr>
              <a:t>菜刀</a:t>
            </a:r>
            <a:r>
              <a:rPr lang="zh-CN" altLang="en-US" sz="3200" dirty="0" smtClean="0">
                <a:ea typeface="宋体" pitchFamily="2" charset="-122"/>
              </a:rPr>
              <a:t>的時候要小心。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不可以帶</a:t>
            </a:r>
            <a:r>
              <a:rPr lang="zh-CN" altLang="en-US" sz="3200" b="1" u="sng" dirty="0">
                <a:ea typeface="宋体" pitchFamily="2" charset="-122"/>
              </a:rPr>
              <a:t>刀子</a:t>
            </a:r>
            <a:r>
              <a:rPr lang="zh-CN" altLang="en-US" sz="3200" dirty="0" smtClean="0">
                <a:ea typeface="宋体" pitchFamily="2" charset="-122"/>
              </a:rPr>
              <a:t>去上學。</a:t>
            </a:r>
          </a:p>
        </p:txBody>
      </p:sp>
    </p:spTree>
    <p:extLst>
      <p:ext uri="{BB962C8B-B14F-4D97-AF65-F5344CB8AC3E}">
        <p14:creationId xmlns:p14="http://schemas.microsoft.com/office/powerpoint/2010/main" val="15667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L2</a:t>
            </a:r>
            <a:r>
              <a:rPr lang="zh-CN" altLang="en-US" sz="6600" b="1" dirty="0" smtClean="0">
                <a:ea typeface="宋体" pitchFamily="2" charset="-122"/>
              </a:rPr>
              <a:t>，</a:t>
            </a:r>
            <a:r>
              <a:rPr lang="en-US" altLang="zh-CN" sz="6600" b="1" dirty="0" smtClean="0">
                <a:ea typeface="宋体" pitchFamily="2" charset="-122"/>
              </a:rPr>
              <a:t> 5-1 </a:t>
            </a:r>
            <a:r>
              <a:rPr lang="zh-CN" altLang="en-US" sz="6600" b="1" dirty="0" smtClean="0">
                <a:ea typeface="宋体" pitchFamily="2" charset="-122"/>
              </a:rPr>
              <a:t>神座滿</a:t>
            </a:r>
            <a:r>
              <a:rPr lang="en-US" altLang="zh-CN" sz="6600" b="1" dirty="0" smtClean="0">
                <a:ea typeface="宋体" pitchFamily="2" charset="-122"/>
              </a:rPr>
              <a:t>(</a:t>
            </a:r>
            <a:r>
              <a:rPr lang="zh-CN" altLang="en-US" sz="6600" b="1" dirty="0" smtClean="0">
                <a:ea typeface="宋体" pitchFamily="2" charset="-122"/>
              </a:rPr>
              <a:t>满</a:t>
            </a:r>
            <a:r>
              <a:rPr lang="en-US" altLang="zh-CN" sz="6600" b="1" dirty="0" smtClean="0">
                <a:ea typeface="宋体" pitchFamily="2" charset="-122"/>
              </a:rPr>
              <a:t>)</a:t>
            </a:r>
            <a:r>
              <a:rPr lang="zh-CN" altLang="en-US" sz="4800" b="1" dirty="0" smtClean="0">
                <a:ea typeface="宋体" pitchFamily="2" charset="-122"/>
              </a:rPr>
              <a:t> </a:t>
            </a:r>
            <a:endParaRPr lang="en-US" altLang="zh-TW" dirty="0" smtClean="0"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神</a:t>
            </a:r>
            <a:r>
              <a:rPr lang="en-US" altLang="zh-CN" sz="3400" dirty="0" smtClean="0">
                <a:ea typeface="宋体" pitchFamily="2" charset="-122"/>
              </a:rPr>
              <a:t>:</a:t>
            </a:r>
            <a:r>
              <a:rPr lang="zh-CN" altLang="en-US" sz="3400" dirty="0" smtClean="0">
                <a:ea typeface="宋体" pitchFamily="2" charset="-122"/>
              </a:rPr>
              <a:t>神氣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气</a:t>
            </a:r>
            <a:r>
              <a:rPr lang="en-US" altLang="zh-CN" sz="3400" dirty="0" smtClean="0">
                <a:ea typeface="宋体" pitchFamily="2" charset="-122"/>
              </a:rPr>
              <a:t>),</a:t>
            </a:r>
            <a:r>
              <a:rPr lang="zh-CN" altLang="en-US" sz="3400" dirty="0" smtClean="0">
                <a:ea typeface="宋体" pitchFamily="2" charset="-122"/>
              </a:rPr>
              <a:t>神話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话</a:t>
            </a:r>
            <a:r>
              <a:rPr lang="en-US" altLang="zh-CN" sz="34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那位警察看起來好</a:t>
            </a:r>
            <a:r>
              <a:rPr lang="zh-CN" altLang="en-US" sz="3400" b="1" u="sng" dirty="0" smtClean="0">
                <a:ea typeface="宋体" pitchFamily="2" charset="-122"/>
              </a:rPr>
              <a:t>神氣</a:t>
            </a:r>
            <a:r>
              <a:rPr lang="zh-CN" altLang="en-US" sz="3400" dirty="0" smtClean="0">
                <a:ea typeface="宋体" pitchFamily="2" charset="-122"/>
              </a:rPr>
              <a:t>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我喜歡聽</a:t>
            </a:r>
            <a:r>
              <a:rPr lang="zh-CN" altLang="en-US" sz="3400" b="1" u="sng" dirty="0">
                <a:ea typeface="宋体" pitchFamily="2" charset="-122"/>
              </a:rPr>
              <a:t>神話</a:t>
            </a:r>
            <a:r>
              <a:rPr lang="zh-CN" altLang="en-US" sz="3400" dirty="0" smtClean="0">
                <a:ea typeface="宋体" pitchFamily="2" charset="-122"/>
              </a:rPr>
              <a:t>故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>
                <a:ea typeface="宋体" pitchFamily="2" charset="-122"/>
              </a:rPr>
              <a:t> </a:t>
            </a:r>
            <a:r>
              <a:rPr lang="en-US" altLang="zh-CN" sz="3400" dirty="0" smtClean="0">
                <a:ea typeface="宋体" pitchFamily="2" charset="-122"/>
              </a:rPr>
              <a:t>  </a:t>
            </a:r>
            <a:r>
              <a:rPr lang="zh-CN" altLang="en-US" sz="3400" dirty="0" smtClean="0">
                <a:ea typeface="宋体" pitchFamily="2" charset="-122"/>
              </a:rPr>
              <a:t>事。</a:t>
            </a:r>
          </a:p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座</a:t>
            </a:r>
            <a:r>
              <a:rPr lang="en-US" altLang="zh-CN" sz="3400" dirty="0" smtClean="0">
                <a:ea typeface="宋体" pitchFamily="2" charset="-122"/>
              </a:rPr>
              <a:t>:</a:t>
            </a:r>
            <a:r>
              <a:rPr lang="zh-CN" altLang="en-US" sz="3400" dirty="0" smtClean="0">
                <a:ea typeface="宋体" pitchFamily="2" charset="-122"/>
              </a:rPr>
              <a:t>座位</a:t>
            </a:r>
            <a:r>
              <a:rPr lang="en-US" altLang="zh-CN" sz="3400" dirty="0" smtClean="0">
                <a:ea typeface="宋体" pitchFamily="2" charset="-122"/>
              </a:rPr>
              <a:t>,</a:t>
            </a:r>
            <a:r>
              <a:rPr lang="zh-CN" altLang="en-US" sz="3400" dirty="0" smtClean="0">
                <a:ea typeface="宋体" pitchFamily="2" charset="-122"/>
              </a:rPr>
              <a:t>賣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卖</a:t>
            </a:r>
            <a:r>
              <a:rPr lang="en-US" altLang="zh-CN" sz="3400" dirty="0" smtClean="0">
                <a:ea typeface="宋体" pitchFamily="2" charset="-122"/>
              </a:rPr>
              <a:t>)</a:t>
            </a:r>
            <a:r>
              <a:rPr lang="zh-CN" altLang="en-US" sz="3400" dirty="0" smtClean="0">
                <a:ea typeface="宋体" pitchFamily="2" charset="-122"/>
              </a:rPr>
              <a:t>座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電影院的</a:t>
            </a:r>
            <a:r>
              <a:rPr lang="zh-CN" altLang="en-US" sz="3400" b="1" u="sng" dirty="0">
                <a:ea typeface="宋体" pitchFamily="2" charset="-122"/>
              </a:rPr>
              <a:t>座位</a:t>
            </a:r>
            <a:r>
              <a:rPr lang="zh-CN" altLang="en-US" sz="3400" dirty="0" smtClean="0">
                <a:ea typeface="宋体" pitchFamily="2" charset="-122"/>
              </a:rPr>
              <a:t>都有號碼。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少年派很</a:t>
            </a:r>
            <a:r>
              <a:rPr lang="zh-CN" altLang="en-US" sz="3400" b="1" u="sng" dirty="0">
                <a:ea typeface="宋体" pitchFamily="2" charset="-122"/>
              </a:rPr>
              <a:t>賣座</a:t>
            </a:r>
            <a:r>
              <a:rPr lang="zh-CN" altLang="en-US" sz="3400" dirty="0" smtClean="0">
                <a:ea typeface="宋体" pitchFamily="2" charset="-122"/>
              </a:rPr>
              <a:t>。</a:t>
            </a:r>
            <a:endParaRPr lang="en-US" altLang="zh-CN" sz="34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400" dirty="0" smtClean="0">
                <a:ea typeface="宋体" pitchFamily="2" charset="-122"/>
              </a:rPr>
              <a:t>滿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满</a:t>
            </a:r>
            <a:r>
              <a:rPr lang="en-US" altLang="zh-CN" sz="3400" dirty="0" smtClean="0">
                <a:ea typeface="宋体" pitchFamily="2" charset="-122"/>
              </a:rPr>
              <a:t>):</a:t>
            </a:r>
            <a:r>
              <a:rPr lang="zh-CN" altLang="en-US" sz="3400" dirty="0" smtClean="0">
                <a:ea typeface="宋体" pitchFamily="2" charset="-122"/>
              </a:rPr>
              <a:t>滿分</a:t>
            </a:r>
            <a:r>
              <a:rPr lang="en-US" altLang="zh-CN" sz="3400" dirty="0" smtClean="0">
                <a:ea typeface="宋体" pitchFamily="2" charset="-122"/>
              </a:rPr>
              <a:t>,</a:t>
            </a:r>
            <a:r>
              <a:rPr lang="zh-CN" altLang="en-US" sz="3400" dirty="0" smtClean="0">
                <a:ea typeface="宋体" pitchFamily="2" charset="-122"/>
              </a:rPr>
              <a:t>飽</a:t>
            </a:r>
            <a:r>
              <a:rPr lang="en-US" altLang="zh-CN" sz="3400" dirty="0" smtClean="0">
                <a:ea typeface="宋体" pitchFamily="2" charset="-122"/>
              </a:rPr>
              <a:t>(</a:t>
            </a:r>
            <a:r>
              <a:rPr lang="zh-CN" altLang="en-US" sz="3400" dirty="0" smtClean="0">
                <a:ea typeface="宋体" pitchFamily="2" charset="-122"/>
              </a:rPr>
              <a:t>饱</a:t>
            </a:r>
            <a:r>
              <a:rPr lang="en-US" altLang="zh-CN" sz="3400" dirty="0" smtClean="0">
                <a:ea typeface="宋体" pitchFamily="2" charset="-122"/>
              </a:rPr>
              <a:t>)</a:t>
            </a:r>
            <a:r>
              <a:rPr lang="zh-CN" altLang="en-US" sz="3400" dirty="0" smtClean="0">
                <a:ea typeface="宋体" pitchFamily="2" charset="-122"/>
              </a:rPr>
              <a:t>滿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這次考試我一定可以考</a:t>
            </a:r>
            <a:r>
              <a:rPr lang="zh-CN" altLang="en-US" sz="3400" b="1" u="sng" dirty="0">
                <a:ea typeface="宋体" pitchFamily="2" charset="-122"/>
              </a:rPr>
              <a:t>滿分</a:t>
            </a:r>
            <a:r>
              <a:rPr lang="zh-CN" altLang="en-US" sz="3400" dirty="0" smtClean="0">
                <a:ea typeface="宋体" pitchFamily="2" charset="-122"/>
              </a:rPr>
              <a:t>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這粒西瓜</a:t>
            </a:r>
            <a:r>
              <a:rPr lang="zh-CN" altLang="en-US" sz="3400" b="1" u="sng" dirty="0">
                <a:ea typeface="宋体" pitchFamily="2" charset="-122"/>
              </a:rPr>
              <a:t>飽</a:t>
            </a:r>
            <a:endParaRPr lang="en-US" altLang="zh-CN" sz="3400" b="1" u="sng" dirty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400" dirty="0">
                <a:ea typeface="宋体" pitchFamily="2" charset="-122"/>
              </a:rPr>
              <a:t>   </a:t>
            </a:r>
            <a:r>
              <a:rPr lang="zh-CN" altLang="en-US" sz="3400" b="1" u="sng" dirty="0">
                <a:ea typeface="宋体" pitchFamily="2" charset="-122"/>
              </a:rPr>
              <a:t>滿</a:t>
            </a:r>
            <a:r>
              <a:rPr lang="zh-CN" altLang="en-US" sz="3400" dirty="0" smtClean="0">
                <a:ea typeface="宋体" pitchFamily="2" charset="-122"/>
              </a:rPr>
              <a:t>香甜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48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L2</a:t>
            </a:r>
            <a:r>
              <a:rPr lang="zh-CN" altLang="en-US" sz="6000" b="1" dirty="0" smtClean="0">
                <a:ea typeface="宋体" pitchFamily="2" charset="-122"/>
              </a:rPr>
              <a:t>，</a:t>
            </a:r>
            <a:r>
              <a:rPr lang="en-US" altLang="zh-CN" sz="6000" b="1" dirty="0" smtClean="0">
                <a:ea typeface="宋体" pitchFamily="2" charset="-122"/>
              </a:rPr>
              <a:t> 5-2 </a:t>
            </a:r>
            <a:r>
              <a:rPr lang="zh-CN" altLang="en-US" sz="6000" b="1" dirty="0" smtClean="0">
                <a:ea typeface="宋体" pitchFamily="2" charset="-122"/>
              </a:rPr>
              <a:t>眾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众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站長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长</a:t>
            </a:r>
            <a:r>
              <a:rPr lang="en-US" altLang="zh-CN" sz="6000" b="1" dirty="0" smtClean="0">
                <a:ea typeface="宋体" pitchFamily="2" charset="-122"/>
              </a:rPr>
              <a:t>) </a:t>
            </a:r>
            <a:r>
              <a:rPr lang="en-US" altLang="zh-CN" dirty="0" smtClean="0">
                <a:ea typeface="宋体" pitchFamily="2" charset="-122"/>
              </a:rPr>
              <a:t> </a:t>
            </a:r>
            <a:endParaRPr lang="en-US" altLang="zh-TW" dirty="0" smtClean="0"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眾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众</a:t>
            </a:r>
            <a:r>
              <a:rPr lang="en-US" altLang="zh-CN" sz="3600" dirty="0" smtClean="0">
                <a:ea typeface="宋体" pitchFamily="2" charset="-122"/>
              </a:rPr>
              <a:t>):</a:t>
            </a:r>
            <a:r>
              <a:rPr lang="zh-CN" altLang="en-US" sz="3600" dirty="0" smtClean="0">
                <a:ea typeface="宋体" pitchFamily="2" charset="-122"/>
              </a:rPr>
              <a:t>觀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观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眾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b="1" u="sng" dirty="0" smtClean="0">
                <a:ea typeface="宋体" pitchFamily="2" charset="-122"/>
              </a:rPr>
              <a:t>觀眾</a:t>
            </a:r>
            <a:r>
              <a:rPr lang="zh-CN" altLang="en-US" sz="3600" dirty="0" smtClean="0">
                <a:ea typeface="宋体" pitchFamily="2" charset="-122"/>
              </a:rPr>
              <a:t>看得高興都在拍手。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站</a:t>
            </a:r>
            <a:r>
              <a:rPr lang="en-US" altLang="zh-CN" sz="3600" dirty="0" smtClean="0">
                <a:ea typeface="宋体" pitchFamily="2" charset="-122"/>
              </a:rPr>
              <a:t>:</a:t>
            </a:r>
            <a:r>
              <a:rPr lang="zh-CN" altLang="en-US" sz="3600" dirty="0" smtClean="0">
                <a:ea typeface="宋体" pitchFamily="2" charset="-122"/>
              </a:rPr>
              <a:t>車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车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站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站著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着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 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公共汽車會在</a:t>
            </a:r>
            <a:r>
              <a:rPr lang="zh-CN" altLang="en-US" sz="3600" b="1" u="sng" dirty="0" smtClean="0">
                <a:ea typeface="宋体" pitchFamily="2" charset="-122"/>
              </a:rPr>
              <a:t>車站</a:t>
            </a:r>
            <a:r>
              <a:rPr lang="zh-CN" altLang="en-US" sz="3600" dirty="0" smtClean="0">
                <a:ea typeface="宋体" pitchFamily="2" charset="-122"/>
              </a:rPr>
              <a:t>等客人。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位子不夠，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我們只好</a:t>
            </a:r>
            <a:r>
              <a:rPr lang="zh-CN" altLang="en-US" sz="3600" b="1" u="sng" dirty="0" smtClean="0">
                <a:ea typeface="宋体" pitchFamily="2" charset="-122"/>
              </a:rPr>
              <a:t>站著</a:t>
            </a:r>
            <a:r>
              <a:rPr lang="zh-CN" altLang="en-US" sz="3600" dirty="0" smtClean="0">
                <a:ea typeface="宋体" pitchFamily="2" charset="-122"/>
              </a:rPr>
              <a:t>看。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600" dirty="0" smtClean="0">
                <a:ea typeface="宋体" pitchFamily="2" charset="-122"/>
              </a:rPr>
              <a:t>長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长</a:t>
            </a:r>
            <a:r>
              <a:rPr lang="en-US" altLang="zh-CN" sz="3600" dirty="0" smtClean="0">
                <a:ea typeface="宋体" pitchFamily="2" charset="-122"/>
              </a:rPr>
              <a:t>):</a:t>
            </a:r>
            <a:r>
              <a:rPr lang="zh-CN" altLang="en-US" sz="3600" dirty="0" smtClean="0">
                <a:ea typeface="宋体" pitchFamily="2" charset="-122"/>
              </a:rPr>
              <a:t>長</a:t>
            </a:r>
            <a:r>
              <a:rPr lang="en-US" altLang="zh-CN" sz="3600" dirty="0" err="1">
                <a:ea typeface="宋体" pitchFamily="2" charset="-122"/>
              </a:rPr>
              <a:t>zhǎng</a:t>
            </a:r>
            <a:r>
              <a:rPr lang="zh-CN" altLang="en-US" sz="3600" dirty="0" smtClean="0">
                <a:ea typeface="宋体" pitchFamily="2" charset="-122"/>
              </a:rPr>
              <a:t>大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>
                <a:ea typeface="宋体" pitchFamily="2" charset="-122"/>
              </a:rPr>
              <a:t>太</a:t>
            </a:r>
            <a:r>
              <a:rPr lang="zh-CN" altLang="en-US" sz="3600" dirty="0" smtClean="0">
                <a:ea typeface="宋体" pitchFamily="2" charset="-122"/>
              </a:rPr>
              <a:t>長</a:t>
            </a:r>
            <a:r>
              <a:rPr lang="en-US" altLang="zh-CN" sz="3600" dirty="0" err="1" smtClean="0">
                <a:ea typeface="宋体" pitchFamily="2" charset="-122"/>
              </a:rPr>
              <a:t>cháng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我</a:t>
            </a:r>
            <a:r>
              <a:rPr lang="zh-CN" altLang="en-US" sz="3600" b="1" u="sng" dirty="0" smtClean="0">
                <a:ea typeface="宋体" pitchFamily="2" charset="-122"/>
              </a:rPr>
              <a:t>長大</a:t>
            </a:r>
            <a:r>
              <a:rPr lang="zh-CN" altLang="en-US" sz="3600" dirty="0" smtClean="0">
                <a:ea typeface="宋体" pitchFamily="2" charset="-122"/>
              </a:rPr>
              <a:t>了想做一位醫生。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這件裙子</a:t>
            </a:r>
            <a:r>
              <a:rPr lang="zh-CN" altLang="en-US" sz="3600" b="1" u="sng" dirty="0" smtClean="0">
                <a:ea typeface="宋体" pitchFamily="2" charset="-122"/>
              </a:rPr>
              <a:t>太</a:t>
            </a:r>
            <a:endParaRPr lang="en-US" altLang="zh-CN" sz="3600" b="1" u="sng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600" b="1" dirty="0">
                <a:ea typeface="宋体" pitchFamily="2" charset="-122"/>
              </a:rPr>
              <a:t> </a:t>
            </a:r>
            <a:r>
              <a:rPr lang="en-US" altLang="zh-CN" sz="3600" b="1" dirty="0" smtClean="0">
                <a:ea typeface="宋体" pitchFamily="2" charset="-122"/>
              </a:rPr>
              <a:t>  </a:t>
            </a:r>
            <a:r>
              <a:rPr lang="zh-CN" altLang="en-US" sz="3600" b="1" u="sng" dirty="0" smtClean="0">
                <a:ea typeface="宋体" pitchFamily="2" charset="-122"/>
              </a:rPr>
              <a:t>長</a:t>
            </a:r>
            <a:r>
              <a:rPr lang="zh-CN" altLang="en-US" sz="3600" dirty="0" smtClean="0">
                <a:ea typeface="宋体" pitchFamily="2" charset="-122"/>
              </a:rPr>
              <a:t>了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48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603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305800" cy="9906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L1, 1-1 </a:t>
            </a:r>
            <a:r>
              <a:rPr lang="zh-CN" altLang="en-US" sz="7200" b="1" dirty="0" smtClean="0">
                <a:ea typeface="宋体" pitchFamily="2" charset="-122"/>
              </a:rPr>
              <a:t>倒別樹</a:t>
            </a:r>
            <a:endParaRPr lang="zh-TW" altLang="en-US" sz="7200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58200" cy="51054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倒</a:t>
            </a:r>
            <a:r>
              <a:rPr lang="en-US" altLang="zh-CN" sz="3600" dirty="0" smtClean="0">
                <a:ea typeface="宋体" pitchFamily="2" charset="-122"/>
              </a:rPr>
              <a:t>:</a:t>
            </a:r>
            <a:r>
              <a:rPr lang="zh-CN" altLang="en-US" sz="3600" dirty="0" smtClean="0">
                <a:ea typeface="宋体" pitchFamily="2" charset="-122"/>
              </a:rPr>
              <a:t>打倒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 倒車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1.</a:t>
            </a:r>
            <a:r>
              <a:rPr lang="zh-CN" altLang="en-US" sz="3600" dirty="0" smtClean="0">
                <a:ea typeface="宋体" pitchFamily="2" charset="-122"/>
              </a:rPr>
              <a:t>那個拳擊手被</a:t>
            </a:r>
            <a:r>
              <a:rPr lang="zh-CN" altLang="en-US" sz="3600" b="1" u="sng" dirty="0" smtClean="0">
                <a:ea typeface="宋体" pitchFamily="2" charset="-122"/>
              </a:rPr>
              <a:t>打倒</a:t>
            </a:r>
            <a:r>
              <a:rPr lang="zh-CN" altLang="en-US" sz="3600" dirty="0" smtClean="0">
                <a:ea typeface="宋体" pitchFamily="2" charset="-122"/>
              </a:rPr>
              <a:t>了。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b="1" u="sng" dirty="0" smtClean="0">
                <a:ea typeface="宋体" pitchFamily="2" charset="-122"/>
              </a:rPr>
              <a:t>倒車</a:t>
            </a:r>
            <a:r>
              <a:rPr lang="zh-CN" altLang="en-US" sz="3600" dirty="0" smtClean="0">
                <a:ea typeface="宋体" pitchFamily="2" charset="-122"/>
              </a:rPr>
              <a:t>的時候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   </a:t>
            </a:r>
            <a:r>
              <a:rPr lang="zh-CN" altLang="en-US" sz="3600" dirty="0" smtClean="0">
                <a:ea typeface="宋体" pitchFamily="2" charset="-122"/>
              </a:rPr>
              <a:t>要小心。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別</a:t>
            </a:r>
            <a:r>
              <a:rPr lang="en-US" altLang="zh-CN" sz="3600" dirty="0" smtClean="0">
                <a:ea typeface="宋体" pitchFamily="2" charset="-122"/>
              </a:rPr>
              <a:t>:Don’t,</a:t>
            </a:r>
            <a:r>
              <a:rPr lang="zh-CN" altLang="en-US" sz="3600" dirty="0" smtClean="0">
                <a:ea typeface="宋体" pitchFamily="2" charset="-122"/>
              </a:rPr>
              <a:t>別人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1.</a:t>
            </a:r>
            <a:r>
              <a:rPr lang="zh-CN" altLang="en-US" sz="3600" dirty="0" smtClean="0">
                <a:ea typeface="宋体" pitchFamily="2" charset="-122"/>
              </a:rPr>
              <a:t>爸爸說</a:t>
            </a:r>
            <a:r>
              <a:rPr lang="zh-CN" altLang="en-US" sz="3600" b="1" u="sng" dirty="0">
                <a:ea typeface="宋体" pitchFamily="2" charset="-122"/>
              </a:rPr>
              <a:t>別</a:t>
            </a:r>
            <a:r>
              <a:rPr lang="zh-CN" altLang="en-US" sz="3600" dirty="0" smtClean="0">
                <a:ea typeface="宋体" pitchFamily="2" charset="-122"/>
              </a:rPr>
              <a:t>開快車。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媽媽說不可以拿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b="1" dirty="0">
                <a:ea typeface="宋体" pitchFamily="2" charset="-122"/>
              </a:rPr>
              <a:t> </a:t>
            </a:r>
            <a:r>
              <a:rPr lang="en-US" altLang="zh-CN" sz="3600" b="1" dirty="0" smtClean="0">
                <a:ea typeface="宋体" pitchFamily="2" charset="-122"/>
              </a:rPr>
              <a:t>     </a:t>
            </a:r>
            <a:r>
              <a:rPr lang="zh-CN" altLang="en-US" sz="3600" b="1" u="sng" dirty="0" smtClean="0">
                <a:ea typeface="宋体" pitchFamily="2" charset="-122"/>
              </a:rPr>
              <a:t>別</a:t>
            </a:r>
            <a:r>
              <a:rPr lang="zh-CN" altLang="en-US" sz="3600" b="1" u="sng" dirty="0">
                <a:ea typeface="宋体" pitchFamily="2" charset="-122"/>
              </a:rPr>
              <a:t>人</a:t>
            </a:r>
            <a:r>
              <a:rPr lang="zh-CN" altLang="en-US" sz="3600" dirty="0" smtClean="0">
                <a:ea typeface="宋体" pitchFamily="2" charset="-122"/>
              </a:rPr>
              <a:t>的東西。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樹</a:t>
            </a:r>
            <a:r>
              <a:rPr lang="en-US" altLang="zh-CN" sz="3600" dirty="0" smtClean="0">
                <a:ea typeface="宋体" pitchFamily="2" charset="-122"/>
              </a:rPr>
              <a:t>:</a:t>
            </a:r>
            <a:r>
              <a:rPr lang="zh-CN" altLang="en-US" sz="3600" dirty="0" smtClean="0">
                <a:ea typeface="宋体" pitchFamily="2" charset="-122"/>
              </a:rPr>
              <a:t>果樹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種樹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   1.</a:t>
            </a:r>
            <a:r>
              <a:rPr lang="zh-CN" altLang="en-US" sz="3600" dirty="0" smtClean="0">
                <a:ea typeface="宋体" pitchFamily="2" charset="-122"/>
              </a:rPr>
              <a:t>我家後院有</a:t>
            </a:r>
            <a:r>
              <a:rPr lang="zh-CN" altLang="en-US" sz="3600" b="1" u="sng" dirty="0">
                <a:ea typeface="宋体" pitchFamily="2" charset="-122"/>
              </a:rPr>
              <a:t>果樹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 </a:t>
            </a:r>
            <a:r>
              <a:rPr lang="en-US" altLang="zh-CN" sz="3600" dirty="0">
                <a:ea typeface="宋体" pitchFamily="2" charset="-122"/>
              </a:rPr>
              <a:t>2</a:t>
            </a:r>
            <a:r>
              <a:rPr lang="en-US" altLang="zh-CN" sz="3600" dirty="0" smtClean="0">
                <a:ea typeface="宋体" pitchFamily="2" charset="-122"/>
              </a:rPr>
              <a:t>.</a:t>
            </a:r>
            <a:r>
              <a:rPr lang="zh-CN" altLang="en-US" sz="3600" dirty="0" smtClean="0">
                <a:ea typeface="宋体" pitchFamily="2" charset="-122"/>
              </a:rPr>
              <a:t>爸爸喜歡</a:t>
            </a:r>
            <a:r>
              <a:rPr lang="zh-CN" altLang="en-US" sz="3600" b="1" u="sng" dirty="0">
                <a:ea typeface="宋体" pitchFamily="2" charset="-122"/>
              </a:rPr>
              <a:t>種樹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/>
            <a:endParaRPr lang="zh-CN" altLang="en-US" sz="40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34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8000" b="1" dirty="0" smtClean="0">
                <a:ea typeface="宋体" pitchFamily="2" charset="-122"/>
              </a:rPr>
              <a:t>L3, 1-1  </a:t>
            </a:r>
            <a:r>
              <a:rPr lang="zh-CN" altLang="en-US" sz="8000" b="1" dirty="0" smtClean="0">
                <a:ea typeface="宋体" pitchFamily="2" charset="-122"/>
              </a:rPr>
              <a:t>往降落全</a:t>
            </a:r>
            <a:endParaRPr lang="en-US" altLang="zh-TW" sz="8000" dirty="0" smtClean="0">
              <a:ea typeface="宋体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334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往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往前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往後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從這兒</a:t>
            </a:r>
            <a:r>
              <a:rPr lang="zh-CN" altLang="en-US" b="1" u="sng" dirty="0" smtClean="0">
                <a:ea typeface="宋体" pitchFamily="2" charset="-122"/>
              </a:rPr>
              <a:t>往前</a:t>
            </a:r>
            <a:r>
              <a:rPr lang="zh-CN" altLang="en-US" dirty="0" smtClean="0">
                <a:ea typeface="宋体" pitchFamily="2" charset="-122"/>
              </a:rPr>
              <a:t>走一個路口就是圖書館了。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從這兒</a:t>
            </a:r>
            <a:r>
              <a:rPr lang="zh-CN" altLang="en-US" b="1" u="sng" dirty="0">
                <a:ea typeface="宋体" pitchFamily="2" charset="-122"/>
              </a:rPr>
              <a:t>往後</a:t>
            </a:r>
            <a:endParaRPr lang="en-US" altLang="zh-CN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走幾步路就到我家了。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降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下降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降價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长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汽油</a:t>
            </a:r>
            <a:r>
              <a:rPr lang="zh-CN" altLang="en-US" b="1" u="sng" dirty="0">
                <a:ea typeface="宋体" pitchFamily="2" charset="-122"/>
              </a:rPr>
              <a:t>降價</a:t>
            </a:r>
            <a:r>
              <a:rPr lang="zh-CN" altLang="en-US" dirty="0" smtClean="0">
                <a:ea typeface="宋体" pitchFamily="2" charset="-122"/>
              </a:rPr>
              <a:t>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飛機要</a:t>
            </a:r>
            <a:r>
              <a:rPr lang="zh-CN" altLang="en-US" b="1" u="sng" dirty="0">
                <a:ea typeface="宋体" pitchFamily="2" charset="-122"/>
              </a:rPr>
              <a:t>降落</a:t>
            </a:r>
            <a:r>
              <a:rPr lang="zh-CN" altLang="en-US" dirty="0" smtClean="0">
                <a:ea typeface="宋体" pitchFamily="2" charset="-122"/>
              </a:rPr>
              <a:t>了。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落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落下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角落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秋天到了，黃葉都</a:t>
            </a:r>
            <a:r>
              <a:rPr lang="zh-CN" altLang="en-US" b="1" u="sng" dirty="0">
                <a:ea typeface="宋体" pitchFamily="2" charset="-122"/>
              </a:rPr>
              <a:t>落下</a:t>
            </a:r>
            <a:r>
              <a:rPr lang="zh-CN" altLang="en-US" dirty="0" smtClean="0">
                <a:ea typeface="宋体" pitchFamily="2" charset="-122"/>
              </a:rPr>
              <a:t>來了。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教室的</a:t>
            </a:r>
            <a:r>
              <a:rPr lang="zh-CN" altLang="en-US" b="1" u="sng" dirty="0">
                <a:ea typeface="宋体" pitchFamily="2" charset="-122"/>
              </a:rPr>
              <a:t>角落</a:t>
            </a:r>
            <a:r>
              <a:rPr lang="zh-CN" altLang="en-US" dirty="0" smtClean="0">
                <a:ea typeface="宋体" pitchFamily="2" charset="-122"/>
              </a:rPr>
              <a:t>放著一張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沙發。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全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全家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全班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全部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我們</a:t>
            </a:r>
            <a:r>
              <a:rPr lang="zh-CN" altLang="en-US" b="1" u="sng" dirty="0">
                <a:ea typeface="宋体" pitchFamily="2" charset="-122"/>
              </a:rPr>
              <a:t>全家</a:t>
            </a:r>
            <a:r>
              <a:rPr lang="zh-CN" altLang="en-US" dirty="0" smtClean="0">
                <a:ea typeface="宋体" pitchFamily="2" charset="-122"/>
              </a:rPr>
              <a:t>都喜歡狗。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我們</a:t>
            </a:r>
            <a:r>
              <a:rPr lang="zh-CN" altLang="en-US" b="1" u="sng" dirty="0">
                <a:ea typeface="宋体" pitchFamily="2" charset="-122"/>
              </a:rPr>
              <a:t>全班</a:t>
            </a:r>
            <a:r>
              <a:rPr lang="zh-CN" altLang="en-US" dirty="0" smtClean="0">
                <a:ea typeface="宋体" pitchFamily="2" charset="-122"/>
              </a:rPr>
              <a:t>都會說中文。</a:t>
            </a:r>
          </a:p>
          <a:p>
            <a:pPr eaLnBrk="1" hangingPunct="1"/>
            <a:endParaRPr lang="zh-CN" altLang="en-US" sz="50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L3</a:t>
            </a:r>
            <a:r>
              <a:rPr lang="zh-CN" altLang="en-US" sz="6600" b="1" dirty="0" smtClean="0">
                <a:ea typeface="宋体" pitchFamily="2" charset="-122"/>
              </a:rPr>
              <a:t>，</a:t>
            </a:r>
            <a:r>
              <a:rPr lang="en-US" altLang="zh-CN" sz="6600" b="1" dirty="0" smtClean="0">
                <a:ea typeface="宋体" pitchFamily="2" charset="-122"/>
              </a:rPr>
              <a:t>1-2</a:t>
            </a:r>
            <a:r>
              <a:rPr lang="zh-CN" altLang="zh-TW" sz="6600" b="1" dirty="0" smtClean="0">
                <a:ea typeface="宋体" pitchFamily="2" charset="-122"/>
              </a:rPr>
              <a:t>繫</a:t>
            </a:r>
            <a:r>
              <a:rPr lang="en-US" altLang="zh-CN" sz="6600" dirty="0" smtClean="0">
                <a:ea typeface="宋体" pitchFamily="2" charset="-122"/>
              </a:rPr>
              <a:t>(</a:t>
            </a:r>
            <a:r>
              <a:rPr lang="zh-TW" altLang="en-US" sz="6600" dirty="0" smtClean="0">
                <a:ea typeface="宋体" pitchFamily="2" charset="-122"/>
              </a:rPr>
              <a:t>系</a:t>
            </a:r>
            <a:r>
              <a:rPr lang="en-US" altLang="zh-CN" sz="6600" dirty="0" smtClean="0">
                <a:ea typeface="宋体" pitchFamily="2" charset="-122"/>
              </a:rPr>
              <a:t>)</a:t>
            </a:r>
            <a:r>
              <a:rPr lang="zh-CN" altLang="en-US" sz="6600" b="1" dirty="0" smtClean="0">
                <a:ea typeface="宋体" pitchFamily="2" charset="-122"/>
              </a:rPr>
              <a:t>計算品</a:t>
            </a:r>
            <a:endParaRPr lang="en-US" altLang="zh-TW" sz="6600" b="1" dirty="0" smtClean="0">
              <a:ea typeface="宋体" pitchFamily="2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181600"/>
          </a:xfrm>
        </p:spPr>
        <p:txBody>
          <a:bodyPr/>
          <a:lstStyle/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繫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繫</a:t>
            </a:r>
            <a:r>
              <a:rPr lang="zh-CN" altLang="zh-CN" sz="3000" dirty="0" smtClean="0">
                <a:ea typeface="宋体" pitchFamily="2" charset="-122"/>
              </a:rPr>
              <a:t>jì</a:t>
            </a:r>
            <a:r>
              <a:rPr lang="zh-CN" altLang="en-US" sz="3000" dirty="0" smtClean="0">
                <a:ea typeface="宋体" pitchFamily="2" charset="-122"/>
              </a:rPr>
              <a:t>好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坐車時要</a:t>
            </a:r>
            <a:r>
              <a:rPr lang="zh-CN" altLang="en-US" sz="3000" b="1" u="sng" dirty="0" smtClean="0">
                <a:ea typeface="宋体" pitchFamily="2" charset="-122"/>
              </a:rPr>
              <a:t>繫好</a:t>
            </a:r>
            <a:r>
              <a:rPr lang="zh-CN" altLang="en-US" sz="3000" dirty="0" smtClean="0">
                <a:ea typeface="宋体" pitchFamily="2" charset="-122"/>
              </a:rPr>
              <a:t>安全帶。</a:t>
            </a:r>
            <a:endParaRPr lang="en-US" altLang="zh-CN" sz="3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計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計算機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机</a:t>
            </a:r>
            <a:r>
              <a:rPr lang="en-US" altLang="zh-CN" sz="3000" dirty="0" smtClean="0">
                <a:ea typeface="宋体" pitchFamily="2" charset="-122"/>
              </a:rPr>
              <a:t>),</a:t>
            </a:r>
            <a:r>
              <a:rPr lang="zh-CN" altLang="en-US" sz="3000" dirty="0" smtClean="0">
                <a:ea typeface="宋体" pitchFamily="2" charset="-122"/>
              </a:rPr>
              <a:t>計程車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车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我用</a:t>
            </a:r>
            <a:r>
              <a:rPr lang="zh-CN" altLang="en-US" sz="3000" b="1" u="sng" dirty="0">
                <a:ea typeface="宋体" pitchFamily="2" charset="-122"/>
              </a:rPr>
              <a:t>計算機</a:t>
            </a:r>
            <a:r>
              <a:rPr lang="zh-CN" altLang="en-US" sz="3000" dirty="0" smtClean="0">
                <a:ea typeface="宋体" pitchFamily="2" charset="-122"/>
              </a:rPr>
              <a:t>做數學功課。</a:t>
            </a:r>
            <a:endParaRPr lang="en-US" altLang="zh-CN" sz="3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算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計算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算術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术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請你</a:t>
            </a:r>
            <a:r>
              <a:rPr lang="zh-CN" altLang="en-US" sz="3000" b="1" u="sng" dirty="0">
                <a:ea typeface="宋体" pitchFamily="2" charset="-122"/>
              </a:rPr>
              <a:t>計算</a:t>
            </a:r>
            <a:r>
              <a:rPr lang="zh-CN" altLang="en-US" sz="3000" dirty="0" smtClean="0">
                <a:ea typeface="宋体" pitchFamily="2" charset="-122"/>
              </a:rPr>
              <a:t>一下 </a:t>
            </a:r>
            <a:r>
              <a:rPr lang="en-US" sz="3000" dirty="0" smtClean="0"/>
              <a:t>2</a:t>
            </a:r>
            <a:r>
              <a:rPr lang="en-US" sz="3000" baseline="30000" dirty="0" smtClean="0"/>
              <a:t>5</a:t>
            </a:r>
            <a:r>
              <a:rPr lang="zh-CN" altLang="en-US" sz="3000" dirty="0" smtClean="0"/>
              <a:t> 是多少。</a:t>
            </a:r>
            <a:endParaRPr lang="zh-CN" altLang="en-US" sz="3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品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電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>
                <a:ea typeface="宋体" pitchFamily="2" charset="-122"/>
              </a:rPr>
              <a:t>电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  <a:r>
              <a:rPr lang="zh-CN" altLang="en-US" sz="3000" dirty="0" smtClean="0">
                <a:ea typeface="宋体" pitchFamily="2" charset="-122"/>
              </a:rPr>
              <a:t>子用品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>
                <a:ea typeface="宋体" pitchFamily="2" charset="-122"/>
              </a:rPr>
              <a:t>品嚐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哥哥喜歡買</a:t>
            </a:r>
            <a:r>
              <a:rPr lang="zh-CN" altLang="en-US" sz="3000" b="1" u="sng" dirty="0">
                <a:ea typeface="宋体" pitchFamily="2" charset="-122"/>
              </a:rPr>
              <a:t>電子用品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快來</a:t>
            </a:r>
            <a:r>
              <a:rPr lang="zh-CN" altLang="en-US" sz="3000" b="1" u="sng" dirty="0">
                <a:ea typeface="宋体" pitchFamily="2" charset="-122"/>
              </a:rPr>
              <a:t>品嚐</a:t>
            </a:r>
            <a:r>
              <a:rPr lang="zh-CN" altLang="en-US" sz="3000" dirty="0" smtClean="0">
                <a:ea typeface="宋体" pitchFamily="2" charset="-122"/>
              </a:rPr>
              <a:t>我做的蛋糕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L3</a:t>
            </a:r>
            <a:r>
              <a:rPr lang="en-US" altLang="zh-CN" sz="6600" b="1" dirty="0">
                <a:ea typeface="宋体" pitchFamily="2" charset="-122"/>
              </a:rPr>
              <a:t>,</a:t>
            </a:r>
            <a:r>
              <a:rPr lang="en-US" altLang="zh-CN" sz="6600" b="1" dirty="0" smtClean="0">
                <a:ea typeface="宋体" pitchFamily="2" charset="-122"/>
              </a:rPr>
              <a:t> 2-1 </a:t>
            </a:r>
            <a:r>
              <a:rPr lang="zh-CN" altLang="en-US" sz="6600" b="1" dirty="0" smtClean="0">
                <a:ea typeface="宋体" pitchFamily="2" charset="-122"/>
              </a:rPr>
              <a:t>搭乘航棟</a:t>
            </a:r>
            <a:r>
              <a:rPr lang="en-US" altLang="zh-CN" sz="6600" dirty="0" smtClean="0">
                <a:ea typeface="宋体" pitchFamily="2" charset="-122"/>
              </a:rPr>
              <a:t>(</a:t>
            </a:r>
            <a:r>
              <a:rPr lang="zh-CN" altLang="en-US" sz="6600" dirty="0" smtClean="0">
                <a:ea typeface="宋体" pitchFamily="2" charset="-122"/>
              </a:rPr>
              <a:t>栋</a:t>
            </a:r>
            <a:r>
              <a:rPr lang="en-US" altLang="zh-CN" sz="6600" dirty="0" smtClean="0">
                <a:ea typeface="宋体" pitchFamily="2" charset="-122"/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1816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搭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搭公車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车</a:t>
            </a:r>
            <a:r>
              <a:rPr lang="en-US" altLang="zh-CN" dirty="0" smtClean="0">
                <a:ea typeface="宋体" pitchFamily="2" charset="-122"/>
              </a:rPr>
              <a:t>),</a:t>
            </a:r>
            <a:r>
              <a:rPr lang="zh-CN" altLang="en-US" dirty="0" smtClean="0">
                <a:ea typeface="宋体" pitchFamily="2" charset="-122"/>
              </a:rPr>
              <a:t>搭飛機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飞机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我每天</a:t>
            </a:r>
            <a:r>
              <a:rPr lang="zh-CN" altLang="en-US" b="1" u="sng" dirty="0" smtClean="0">
                <a:ea typeface="宋体" pitchFamily="2" charset="-122"/>
              </a:rPr>
              <a:t>搭公車</a:t>
            </a:r>
            <a:r>
              <a:rPr lang="zh-CN" altLang="en-US" dirty="0" smtClean="0">
                <a:ea typeface="宋体" pitchFamily="2" charset="-122"/>
              </a:rPr>
              <a:t>去上學。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爸爸昨天</a:t>
            </a:r>
            <a:r>
              <a:rPr lang="zh-CN" altLang="en-US" b="1" u="sng" dirty="0">
                <a:ea typeface="宋体" pitchFamily="2" charset="-122"/>
              </a:rPr>
              <a:t>搭飛機</a:t>
            </a:r>
            <a:r>
              <a:rPr lang="zh-CN" altLang="en-US" dirty="0" smtClean="0">
                <a:ea typeface="宋体" pitchFamily="2" charset="-122"/>
              </a:rPr>
              <a:t>去北京了。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乘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搭乘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乘客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你可以從上海</a:t>
            </a:r>
            <a:r>
              <a:rPr lang="zh-CN" altLang="en-US" b="1" u="sng" dirty="0">
                <a:ea typeface="宋体" pitchFamily="2" charset="-122"/>
              </a:rPr>
              <a:t>搭乘</a:t>
            </a:r>
            <a:r>
              <a:rPr lang="zh-CN" altLang="en-US" dirty="0" smtClean="0">
                <a:ea typeface="宋体" pitchFamily="2" charset="-122"/>
              </a:rPr>
              <a:t>火車去北京。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搭乘火</a:t>
            </a:r>
            <a:r>
              <a:rPr lang="zh-CN" altLang="en-US" dirty="0">
                <a:ea typeface="宋体" pitchFamily="2" charset="-122"/>
              </a:rPr>
              <a:t>車</a:t>
            </a:r>
            <a:r>
              <a:rPr lang="zh-CN" altLang="en-US" dirty="0" smtClean="0">
                <a:ea typeface="宋体" pitchFamily="2" charset="-122"/>
              </a:rPr>
              <a:t>的</a:t>
            </a:r>
            <a:r>
              <a:rPr lang="zh-CN" altLang="en-US" b="1" u="sng" dirty="0">
                <a:ea typeface="宋体" pitchFamily="2" charset="-122"/>
              </a:rPr>
              <a:t>乘客</a:t>
            </a:r>
            <a:r>
              <a:rPr lang="zh-CN" altLang="en-US" dirty="0" smtClean="0">
                <a:ea typeface="宋体" pitchFamily="2" charset="-122"/>
              </a:rPr>
              <a:t>必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須買火車票。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航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航空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航線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线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我喜歡</a:t>
            </a:r>
            <a:r>
              <a:rPr lang="zh-CN" altLang="en-US" dirty="0">
                <a:ea typeface="宋体" pitchFamily="2" charset="-122"/>
              </a:rPr>
              <a:t>搭</a:t>
            </a:r>
            <a:r>
              <a:rPr lang="zh-CN" altLang="en-US" dirty="0" smtClean="0">
                <a:ea typeface="宋体" pitchFamily="2" charset="-122"/>
              </a:rPr>
              <a:t>乘</a:t>
            </a:r>
            <a:r>
              <a:rPr lang="en-US" altLang="zh-CN" dirty="0" smtClean="0">
                <a:ea typeface="宋体" pitchFamily="2" charset="-122"/>
              </a:rPr>
              <a:t>Alaska</a:t>
            </a:r>
            <a:r>
              <a:rPr lang="zh-CN" altLang="en-US" b="1" u="sng" dirty="0">
                <a:ea typeface="宋体" pitchFamily="2" charset="-122"/>
              </a:rPr>
              <a:t>航空</a:t>
            </a:r>
            <a:r>
              <a:rPr lang="zh-CN" altLang="en-US" dirty="0" smtClean="0">
                <a:ea typeface="宋体" pitchFamily="2" charset="-122"/>
              </a:rPr>
              <a:t>公司的飛機。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Alaska</a:t>
            </a:r>
            <a:r>
              <a:rPr lang="zh-CN" altLang="en-US" dirty="0">
                <a:ea typeface="宋体" pitchFamily="2" charset="-122"/>
              </a:rPr>
              <a:t>航空</a:t>
            </a:r>
            <a:r>
              <a:rPr lang="zh-CN" altLang="en-US" dirty="0" smtClean="0">
                <a:ea typeface="宋体" pitchFamily="2" charset="-122"/>
              </a:rPr>
              <a:t>公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司沒有飛中國的</a:t>
            </a:r>
            <a:r>
              <a:rPr lang="zh-CN" altLang="en-US" b="1" u="sng" dirty="0">
                <a:ea typeface="宋体" pitchFamily="2" charset="-122"/>
              </a:rPr>
              <a:t>航線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棟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一棟大</a:t>
            </a:r>
            <a:r>
              <a:rPr lang="zh-CN" altLang="en-US" dirty="0">
                <a:ea typeface="宋体" pitchFamily="2" charset="-122"/>
              </a:rPr>
              <a:t>廈</a:t>
            </a:r>
            <a:r>
              <a:rPr lang="en-US" altLang="zh-CN" dirty="0">
                <a:ea typeface="宋体" pitchFamily="2" charset="-122"/>
              </a:rPr>
              <a:t>(</a:t>
            </a:r>
            <a:r>
              <a:rPr lang="zh-CN" altLang="en-US" dirty="0">
                <a:ea typeface="宋体" pitchFamily="2" charset="-122"/>
              </a:rPr>
              <a:t>厦</a:t>
            </a:r>
            <a:r>
              <a:rPr lang="en-US" altLang="zh-CN" dirty="0" smtClean="0">
                <a:ea typeface="宋体" pitchFamily="2" charset="-122"/>
              </a:rPr>
              <a:t>)/</a:t>
            </a:r>
            <a:r>
              <a:rPr lang="zh-CN" altLang="en-US" dirty="0" smtClean="0">
                <a:ea typeface="宋体" pitchFamily="2" charset="-122"/>
              </a:rPr>
              <a:t>公寓（</a:t>
            </a:r>
            <a:r>
              <a:rPr lang="en-US" altLang="zh-CN" dirty="0" smtClean="0">
                <a:ea typeface="宋体" pitchFamily="2" charset="-122"/>
              </a:rPr>
              <a:t>M.V.</a:t>
            </a:r>
            <a:r>
              <a:rPr lang="zh-CN" altLang="en-US" dirty="0" smtClean="0">
                <a:ea typeface="宋体" pitchFamily="2" charset="-122"/>
              </a:rPr>
              <a:t>）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你住在這</a:t>
            </a:r>
            <a:r>
              <a:rPr lang="zh-CN" altLang="en-US" b="1" u="sng" dirty="0">
                <a:ea typeface="宋体" pitchFamily="2" charset="-122"/>
              </a:rPr>
              <a:t>一棟公寓</a:t>
            </a:r>
            <a:r>
              <a:rPr lang="zh-CN" altLang="en-US" dirty="0" smtClean="0">
                <a:ea typeface="宋体" pitchFamily="2" charset="-122"/>
              </a:rPr>
              <a:t>嗎？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這</a:t>
            </a:r>
            <a:r>
              <a:rPr lang="zh-CN" altLang="en-US" b="1" u="sng" dirty="0">
                <a:ea typeface="宋体" pitchFamily="2" charset="-122"/>
              </a:rPr>
              <a:t>一棟大廈</a:t>
            </a:r>
            <a:r>
              <a:rPr lang="zh-CN" altLang="en-US" dirty="0" smtClean="0">
                <a:ea typeface="宋体" pitchFamily="2" charset="-122"/>
              </a:rPr>
              <a:t>的租金很貴。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zh-CN" altLang="en-US" sz="50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7200" b="1" dirty="0" smtClean="0">
                <a:ea typeface="宋体" pitchFamily="2" charset="-122"/>
              </a:rPr>
              <a:t>L3, 2-2 </a:t>
            </a:r>
            <a:r>
              <a:rPr lang="zh-CN" altLang="en-US" sz="7200" b="1" dirty="0" smtClean="0">
                <a:ea typeface="宋体" pitchFamily="2" charset="-122"/>
              </a:rPr>
              <a:t>交叉口左</a:t>
            </a:r>
            <a:endParaRPr lang="en-US" altLang="zh-TW" sz="7200" b="1" dirty="0" smtClean="0">
              <a:ea typeface="宋体" pitchFamily="2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交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交通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交換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1.LA </a:t>
            </a:r>
            <a:r>
              <a:rPr lang="zh-CN" altLang="en-US" sz="2900" dirty="0" smtClean="0">
                <a:ea typeface="宋体" pitchFamily="2" charset="-122"/>
              </a:rPr>
              <a:t>的</a:t>
            </a:r>
            <a:r>
              <a:rPr lang="zh-CN" altLang="en-US" sz="2900" b="1" u="sng" dirty="0" smtClean="0">
                <a:ea typeface="宋体" pitchFamily="2" charset="-122"/>
              </a:rPr>
              <a:t>交通</a:t>
            </a:r>
            <a:r>
              <a:rPr lang="zh-CN" altLang="en-US" sz="2900" dirty="0" smtClean="0">
                <a:ea typeface="宋体" pitchFamily="2" charset="-122"/>
              </a:rPr>
              <a:t>還不錯。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聖誕節的時候大家都</a:t>
            </a:r>
            <a:r>
              <a:rPr lang="zh-CN" altLang="en-US" sz="2900" b="1" u="sng" dirty="0">
                <a:ea typeface="宋体" pitchFamily="2" charset="-122"/>
              </a:rPr>
              <a:t>交換</a:t>
            </a:r>
            <a:r>
              <a:rPr lang="zh-CN" altLang="en-US" sz="2900" dirty="0" smtClean="0">
                <a:ea typeface="宋体" pitchFamily="2" charset="-122"/>
              </a:rPr>
              <a:t>禮物。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叉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叉子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>
                <a:ea typeface="宋体" pitchFamily="2" charset="-122"/>
              </a:rPr>
              <a:t>刀叉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我們用刀子和</a:t>
            </a:r>
            <a:r>
              <a:rPr lang="zh-CN" altLang="en-US" sz="2900" b="1" u="sng" dirty="0">
                <a:ea typeface="宋体" pitchFamily="2" charset="-122"/>
              </a:rPr>
              <a:t>叉子</a:t>
            </a:r>
            <a:r>
              <a:rPr lang="zh-CN" altLang="en-US" sz="2900" dirty="0" smtClean="0">
                <a:ea typeface="宋体" pitchFamily="2" charset="-122"/>
              </a:rPr>
              <a:t>吃牛排。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媽媽把</a:t>
            </a:r>
            <a:r>
              <a:rPr lang="zh-CN" altLang="en-US" sz="2900" b="1" u="sng" dirty="0">
                <a:ea typeface="宋体" pitchFamily="2" charset="-122"/>
              </a:rPr>
              <a:t>刀叉</a:t>
            </a:r>
            <a:r>
              <a:rPr lang="zh-CN" altLang="en-US" sz="2900" dirty="0" smtClean="0">
                <a:ea typeface="宋体" pitchFamily="2" charset="-122"/>
              </a:rPr>
              <a:t>放在桌上。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口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>
                <a:ea typeface="宋体" pitchFamily="2" charset="-122"/>
              </a:rPr>
              <a:t>交叉口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出口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前面的</a:t>
            </a:r>
            <a:r>
              <a:rPr lang="zh-CN" altLang="en-US" sz="2900" b="1" u="sng" dirty="0">
                <a:ea typeface="宋体" pitchFamily="2" charset="-122"/>
              </a:rPr>
              <a:t>交叉口</a:t>
            </a:r>
            <a:r>
              <a:rPr lang="zh-CN" altLang="en-US" sz="2900" dirty="0" smtClean="0">
                <a:ea typeface="宋体" pitchFamily="2" charset="-122"/>
              </a:rPr>
              <a:t>向右轉就是公園了。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每一家餐廳都只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有一個</a:t>
            </a:r>
            <a:r>
              <a:rPr lang="zh-CN" altLang="en-US" sz="2900" b="1" u="sng" dirty="0">
                <a:ea typeface="宋体" pitchFamily="2" charset="-122"/>
              </a:rPr>
              <a:t>出口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  <a:endParaRPr lang="en-US" altLang="zh-CN" sz="29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左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左手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左邊</a:t>
            </a:r>
            <a:r>
              <a:rPr lang="en-US" altLang="zh-CN" sz="2900" dirty="0" smtClean="0">
                <a:ea typeface="宋体" pitchFamily="2" charset="-122"/>
              </a:rPr>
              <a:t>(</a:t>
            </a:r>
            <a:r>
              <a:rPr lang="zh-CN" altLang="en-US" sz="2900" dirty="0" smtClean="0">
                <a:ea typeface="宋体" pitchFamily="2" charset="-122"/>
              </a:rPr>
              <a:t>边</a:t>
            </a:r>
            <a:r>
              <a:rPr lang="en-US" altLang="zh-CN" sz="29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我會用</a:t>
            </a:r>
            <a:r>
              <a:rPr lang="zh-CN" altLang="en-US" sz="2900" b="1" u="sng" dirty="0">
                <a:ea typeface="宋体" pitchFamily="2" charset="-122"/>
              </a:rPr>
              <a:t>左手</a:t>
            </a:r>
            <a:r>
              <a:rPr lang="zh-CN" altLang="en-US" sz="2900" dirty="0" smtClean="0">
                <a:ea typeface="宋体" pitchFamily="2" charset="-122"/>
              </a:rPr>
              <a:t>拿刀叉。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我的好朋友坐在我的</a:t>
            </a:r>
            <a:r>
              <a:rPr lang="zh-CN" altLang="en-US" sz="2900" b="1" u="sng" dirty="0">
                <a:ea typeface="宋体" pitchFamily="2" charset="-122"/>
              </a:rPr>
              <a:t>左邊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zh-CN" altLang="en-US" sz="50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7200" b="1" dirty="0" smtClean="0">
                <a:ea typeface="宋体" pitchFamily="2" charset="-122"/>
              </a:rPr>
              <a:t>L3, 3-1 </a:t>
            </a:r>
            <a:r>
              <a:rPr lang="zh-CN" altLang="en-US" sz="7200" b="1" dirty="0" smtClean="0">
                <a:ea typeface="宋体" pitchFamily="2" charset="-122"/>
              </a:rPr>
              <a:t>拐直里展</a:t>
            </a:r>
            <a:endParaRPr lang="en-US" altLang="zh-TW" sz="7200" b="1" dirty="0" smtClean="0">
              <a:ea typeface="宋体" pitchFamily="2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51816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拐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拐杖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右拐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 從這裡</a:t>
            </a:r>
            <a:r>
              <a:rPr lang="zh-CN" altLang="en-US" sz="3200" b="1" u="sng" dirty="0">
                <a:ea typeface="宋体" pitchFamily="2" charset="-122"/>
              </a:rPr>
              <a:t>右拐</a:t>
            </a:r>
            <a:r>
              <a:rPr lang="zh-CN" altLang="en-US" sz="3200" dirty="0" smtClean="0">
                <a:ea typeface="宋体" pitchFamily="2" charset="-122"/>
              </a:rPr>
              <a:t>就到爸爸的公司了。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直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直線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线</a:t>
            </a:r>
            <a:r>
              <a:rPr lang="en-US" altLang="zh-CN" sz="3200" dirty="0" smtClean="0">
                <a:ea typeface="宋体" pitchFamily="2" charset="-122"/>
              </a:rPr>
              <a:t>),</a:t>
            </a:r>
            <a:r>
              <a:rPr lang="zh-CN" altLang="en-US" sz="3200" dirty="0" smtClean="0">
                <a:ea typeface="宋体" pitchFamily="2" charset="-122"/>
              </a:rPr>
              <a:t>一直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老師在白板上畫一條</a:t>
            </a:r>
            <a:r>
              <a:rPr lang="zh-CN" altLang="en-US" sz="3200" b="1" u="sng" dirty="0">
                <a:ea typeface="宋体" pitchFamily="2" charset="-122"/>
              </a:rPr>
              <a:t>直線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我的小狗</a:t>
            </a:r>
            <a:r>
              <a:rPr lang="zh-CN" altLang="en-US" sz="3200" b="1" u="sng" dirty="0">
                <a:ea typeface="宋体" pitchFamily="2" charset="-122"/>
              </a:rPr>
              <a:t>一直</a:t>
            </a:r>
            <a:r>
              <a:rPr lang="zh-CN" altLang="en-US" sz="3200" dirty="0" smtClean="0">
                <a:ea typeface="宋体" pitchFamily="2" charset="-122"/>
              </a:rPr>
              <a:t>都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很胖。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里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公里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從我家到學校有五</a:t>
            </a:r>
            <a:r>
              <a:rPr lang="zh-CN" altLang="en-US" sz="3200" b="1" u="sng" dirty="0">
                <a:ea typeface="宋体" pitchFamily="2" charset="-122"/>
              </a:rPr>
              <a:t>公里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endParaRPr lang="en-US" altLang="zh-CN" sz="32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展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發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发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展</a:t>
            </a:r>
            <a:endParaRPr lang="en-US" altLang="zh-CN" sz="3200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中國這幾年</a:t>
            </a:r>
            <a:r>
              <a:rPr lang="zh-CN" altLang="en-US" sz="3200" b="1" u="sng" dirty="0" smtClean="0">
                <a:ea typeface="宋体" pitchFamily="2" charset="-122"/>
              </a:rPr>
              <a:t>發</a:t>
            </a:r>
            <a:r>
              <a:rPr lang="zh-CN" altLang="en-US" sz="3200" b="1" u="sng" dirty="0">
                <a:ea typeface="宋体" pitchFamily="2" charset="-122"/>
              </a:rPr>
              <a:t>展</a:t>
            </a:r>
            <a:r>
              <a:rPr lang="zh-CN" altLang="en-US" sz="3200" dirty="0" smtClean="0">
                <a:ea typeface="宋体" pitchFamily="2" charset="-122"/>
              </a:rPr>
              <a:t>得很快。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5800" b="1" dirty="0" smtClean="0">
                <a:ea typeface="宋体" pitchFamily="2" charset="-122"/>
              </a:rPr>
              <a:t>L3, 3-2</a:t>
            </a:r>
            <a:r>
              <a:rPr lang="zh-CN" altLang="en-US" sz="5800" b="1" dirty="0" smtClean="0">
                <a:ea typeface="宋体" pitchFamily="2" charset="-122"/>
              </a:rPr>
              <a:t>變</a:t>
            </a:r>
            <a:r>
              <a:rPr lang="en-US" altLang="zh-CN" sz="5800" b="1" dirty="0" smtClean="0">
                <a:ea typeface="宋体" pitchFamily="2" charset="-122"/>
              </a:rPr>
              <a:t>(</a:t>
            </a:r>
            <a:r>
              <a:rPr lang="zh-CN" altLang="en-US" sz="5800" b="1" dirty="0" smtClean="0">
                <a:ea typeface="宋体" pitchFamily="2" charset="-122"/>
              </a:rPr>
              <a:t>变</a:t>
            </a:r>
            <a:r>
              <a:rPr lang="en-US" altLang="zh-CN" sz="5800" b="1" dirty="0" smtClean="0">
                <a:ea typeface="宋体" pitchFamily="2" charset="-122"/>
              </a:rPr>
              <a:t>)</a:t>
            </a:r>
            <a:r>
              <a:rPr lang="zh-CN" altLang="en-US" sz="5800" b="1" dirty="0" smtClean="0">
                <a:ea typeface="宋体" pitchFamily="2" charset="-122"/>
              </a:rPr>
              <a:t>化農</a:t>
            </a:r>
            <a:r>
              <a:rPr lang="en-US" altLang="zh-CN" sz="5800" b="1" dirty="0" smtClean="0">
                <a:ea typeface="宋体" pitchFamily="2" charset="-122"/>
              </a:rPr>
              <a:t>(</a:t>
            </a:r>
            <a:r>
              <a:rPr lang="zh-CN" altLang="en-US" sz="5800" b="1" dirty="0" smtClean="0">
                <a:ea typeface="宋体" pitchFamily="2" charset="-122"/>
              </a:rPr>
              <a:t>农</a:t>
            </a:r>
            <a:r>
              <a:rPr lang="en-US" altLang="zh-CN" sz="5800" b="1" dirty="0" smtClean="0">
                <a:ea typeface="宋体" pitchFamily="2" charset="-122"/>
              </a:rPr>
              <a:t>)</a:t>
            </a:r>
            <a:r>
              <a:rPr lang="zh-CN" altLang="en-US" sz="5800" b="1" dirty="0" smtClean="0">
                <a:ea typeface="宋体" pitchFamily="2" charset="-122"/>
              </a:rPr>
              <a:t>田</a:t>
            </a:r>
            <a:endParaRPr lang="en-US" altLang="zh-TW" sz="5800" b="1" dirty="0" smtClean="0">
              <a:ea typeface="宋体" pitchFamily="2" charset="-12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334000"/>
          </a:xfrm>
        </p:spPr>
        <p:txBody>
          <a:bodyPr/>
          <a:lstStyle/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變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改變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變成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這幾年上海</a:t>
            </a:r>
            <a:r>
              <a:rPr lang="zh-CN" altLang="en-US" sz="3000" b="1" u="sng" dirty="0" smtClean="0">
                <a:ea typeface="宋体" pitchFamily="2" charset="-122"/>
              </a:rPr>
              <a:t>改變</a:t>
            </a:r>
            <a:r>
              <a:rPr lang="zh-CN" altLang="en-US" sz="3000" dirty="0" smtClean="0">
                <a:ea typeface="宋体" pitchFamily="2" charset="-122"/>
              </a:rPr>
              <a:t>了很多。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幾年不見你</a:t>
            </a:r>
            <a:r>
              <a:rPr lang="zh-CN" altLang="en-US" sz="3000" b="1" u="sng" dirty="0">
                <a:ea typeface="宋体" pitchFamily="2" charset="-122"/>
              </a:rPr>
              <a:t>變成</a:t>
            </a:r>
            <a:r>
              <a:rPr lang="zh-CN" altLang="en-US" sz="3000" dirty="0" smtClean="0">
                <a:ea typeface="宋体" pitchFamily="2" charset="-122"/>
              </a:rPr>
              <a:t>了一個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>
                <a:ea typeface="宋体" pitchFamily="2" charset="-122"/>
              </a:rPr>
              <a:t> </a:t>
            </a:r>
            <a:r>
              <a:rPr lang="en-US" altLang="zh-CN" sz="3000" dirty="0" smtClean="0">
                <a:ea typeface="宋体" pitchFamily="2" charset="-122"/>
              </a:rPr>
              <a:t>  </a:t>
            </a:r>
            <a:r>
              <a:rPr lang="zh-CN" altLang="en-US" sz="3000" dirty="0" smtClean="0">
                <a:ea typeface="宋体" pitchFamily="2" charset="-122"/>
              </a:rPr>
              <a:t>美麗的小姐了。</a:t>
            </a: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化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變化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文化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>
                <a:ea typeface="宋体" pitchFamily="2" charset="-122"/>
              </a:rPr>
              <a:t>這幾年上</a:t>
            </a:r>
            <a:r>
              <a:rPr lang="zh-CN" altLang="en-US" sz="3000" dirty="0" smtClean="0">
                <a:ea typeface="宋体" pitchFamily="2" charset="-122"/>
              </a:rPr>
              <a:t>海的</a:t>
            </a:r>
            <a:r>
              <a:rPr lang="zh-CN" altLang="en-US" sz="3000" b="1" u="sng" dirty="0">
                <a:ea typeface="宋体" pitchFamily="2" charset="-122"/>
              </a:rPr>
              <a:t>變化</a:t>
            </a:r>
            <a:r>
              <a:rPr lang="zh-CN" altLang="en-US" sz="3000" dirty="0" smtClean="0">
                <a:ea typeface="宋体" pitchFamily="2" charset="-122"/>
              </a:rPr>
              <a:t>很大。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中國有五千多年的</a:t>
            </a:r>
            <a:r>
              <a:rPr lang="zh-CN" altLang="en-US" sz="3000" b="1" u="sng" dirty="0">
                <a:ea typeface="宋体" pitchFamily="2" charset="-122"/>
              </a:rPr>
              <a:t>文化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農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農村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農民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農人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住在</a:t>
            </a:r>
            <a:r>
              <a:rPr lang="zh-CN" altLang="en-US" sz="3000" b="1" u="sng" dirty="0">
                <a:ea typeface="宋体" pitchFamily="2" charset="-122"/>
              </a:rPr>
              <a:t>農村</a:t>
            </a:r>
            <a:r>
              <a:rPr lang="zh-CN" altLang="en-US" sz="3000" dirty="0" smtClean="0">
                <a:ea typeface="宋体" pitchFamily="2" charset="-122"/>
              </a:rPr>
              <a:t>裡的人不全是</a:t>
            </a:r>
            <a:r>
              <a:rPr lang="zh-CN" altLang="en-US" sz="3000" b="1" u="sng" dirty="0">
                <a:ea typeface="宋体" pitchFamily="2" charset="-122"/>
              </a:rPr>
              <a:t>農人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田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農田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在城市裡看不到</a:t>
            </a:r>
            <a:r>
              <a:rPr lang="zh-CN" altLang="en-US" sz="3000" b="1" u="sng" dirty="0" smtClean="0">
                <a:ea typeface="宋体" pitchFamily="2" charset="-122"/>
              </a:rPr>
              <a:t>農田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  <a:endParaRPr lang="zh-CN" altLang="en-US" dirty="0" smtClean="0">
              <a:ea typeface="宋体" pitchFamily="2" charset="-122"/>
            </a:endParaRPr>
          </a:p>
          <a:p>
            <a:pPr eaLnBrk="1" hangingPunct="1"/>
            <a:endParaRPr lang="zh-CN" altLang="en-US" sz="50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7000" b="1" dirty="0" smtClean="0">
                <a:ea typeface="宋体" pitchFamily="2" charset="-122"/>
              </a:rPr>
              <a:t>L3, 4-1</a:t>
            </a:r>
            <a:r>
              <a:rPr lang="en-US" altLang="zh-CN" sz="4000" b="1" dirty="0" smtClean="0">
                <a:ea typeface="宋体" pitchFamily="2" charset="-122"/>
              </a:rPr>
              <a:t> </a:t>
            </a:r>
            <a:r>
              <a:rPr lang="zh-CN" altLang="en-US" sz="7000" b="1" dirty="0" smtClean="0">
                <a:ea typeface="宋体" pitchFamily="2" charset="-122"/>
              </a:rPr>
              <a:t>成</a:t>
            </a:r>
            <a:r>
              <a:rPr lang="zh-CN" altLang="en-US" sz="6400" b="1" dirty="0" smtClean="0">
                <a:ea typeface="宋体" pitchFamily="2" charset="-122"/>
              </a:rPr>
              <a:t> 喔 </a:t>
            </a:r>
            <a:r>
              <a:rPr lang="zh-CN" altLang="en-US" sz="7000" b="1" dirty="0" smtClean="0">
                <a:ea typeface="宋体" pitchFamily="2" charset="-122"/>
              </a:rPr>
              <a:t>尺 山</a:t>
            </a:r>
            <a:endParaRPr lang="en-US" altLang="zh-TW" sz="7000" b="1" dirty="0" smtClean="0">
              <a:ea typeface="宋体" pitchFamily="2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1816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成：成功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爸爸是一位</a:t>
            </a:r>
            <a:r>
              <a:rPr lang="zh-CN" altLang="en-US" sz="3600" b="1" u="sng" dirty="0" smtClean="0">
                <a:ea typeface="宋体" pitchFamily="2" charset="-122"/>
              </a:rPr>
              <a:t>成功</a:t>
            </a:r>
            <a:r>
              <a:rPr lang="zh-CN" altLang="en-US" sz="3600" dirty="0" smtClean="0">
                <a:ea typeface="宋体" pitchFamily="2" charset="-122"/>
              </a:rPr>
              <a:t>的商人。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尺：公尺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一</a:t>
            </a:r>
            <a:r>
              <a:rPr lang="zh-CN" altLang="en-US" sz="3600" b="1" u="sng" dirty="0">
                <a:ea typeface="宋体" pitchFamily="2" charset="-122"/>
              </a:rPr>
              <a:t>公尺</a:t>
            </a:r>
            <a:r>
              <a:rPr lang="zh-CN" altLang="en-US" sz="3600" dirty="0" smtClean="0">
                <a:ea typeface="宋体" pitchFamily="2" charset="-122"/>
              </a:rPr>
              <a:t>是多少公分？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山</a:t>
            </a:r>
            <a:r>
              <a:rPr lang="en-US" altLang="zh-CN" sz="3600" dirty="0" smtClean="0">
                <a:ea typeface="宋体" pitchFamily="2" charset="-122"/>
              </a:rPr>
              <a:t>: </a:t>
            </a:r>
            <a:r>
              <a:rPr lang="zh-CN" altLang="en-US" sz="3600" dirty="0" smtClean="0">
                <a:ea typeface="宋体" pitchFamily="2" charset="-122"/>
              </a:rPr>
              <a:t>爬山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山水畫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画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常常</a:t>
            </a:r>
            <a:r>
              <a:rPr lang="zh-CN" altLang="en-US" sz="3600" b="1" u="sng" dirty="0">
                <a:ea typeface="宋体" pitchFamily="2" charset="-122"/>
              </a:rPr>
              <a:t>爬山</a:t>
            </a:r>
            <a:r>
              <a:rPr lang="zh-CN" altLang="en-US" sz="3600" dirty="0" smtClean="0">
                <a:ea typeface="宋体" pitchFamily="2" charset="-122"/>
              </a:rPr>
              <a:t>對身體好。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你會畫中國</a:t>
            </a:r>
            <a:r>
              <a:rPr lang="zh-CN" altLang="en-US" sz="3600" b="1" u="sng" dirty="0">
                <a:ea typeface="宋体" pitchFamily="2" charset="-122"/>
              </a:rPr>
              <a:t>山水畫</a:t>
            </a:r>
            <a:endParaRPr lang="en-US" altLang="zh-CN" sz="3600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嗎</a:t>
            </a:r>
            <a:r>
              <a:rPr lang="zh-CN" altLang="en-US" sz="3200" dirty="0" smtClean="0">
                <a:ea typeface="宋体" pitchFamily="2" charset="-122"/>
              </a:rPr>
              <a:t>？</a:t>
            </a:r>
            <a:endParaRPr lang="en-US" altLang="zh-CN" sz="3200" dirty="0" smtClean="0">
              <a:ea typeface="宋体" pitchFamily="2" charset="-122"/>
            </a:endParaRPr>
          </a:p>
          <a:p>
            <a:pPr eaLnBrk="1" hangingPunct="1"/>
            <a:endParaRPr lang="zh-CN" altLang="en-US" sz="50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5800" b="1" dirty="0" smtClean="0">
                <a:ea typeface="宋体" pitchFamily="2" charset="-122"/>
              </a:rPr>
              <a:t>L3, 4-2 </a:t>
            </a:r>
            <a:r>
              <a:rPr lang="zh-CN" altLang="en-US" sz="5800" b="1" dirty="0" smtClean="0">
                <a:ea typeface="宋体" pitchFamily="2" charset="-122"/>
              </a:rPr>
              <a:t>燈</a:t>
            </a:r>
            <a:r>
              <a:rPr lang="en-US" altLang="zh-CN" sz="5800" b="1" dirty="0" smtClean="0">
                <a:ea typeface="宋体" pitchFamily="2" charset="-122"/>
              </a:rPr>
              <a:t>(</a:t>
            </a:r>
            <a:r>
              <a:rPr lang="zh-CN" altLang="en-US" sz="5800" b="1" dirty="0" smtClean="0">
                <a:ea typeface="宋体" pitchFamily="2" charset="-122"/>
              </a:rPr>
              <a:t>灯</a:t>
            </a:r>
            <a:r>
              <a:rPr lang="en-US" altLang="zh-CN" sz="5800" b="1" dirty="0" smtClean="0">
                <a:ea typeface="宋体" pitchFamily="2" charset="-122"/>
              </a:rPr>
              <a:t>)</a:t>
            </a:r>
            <a:r>
              <a:rPr lang="zh-CN" altLang="en-US" sz="5800" b="1" dirty="0" smtClean="0">
                <a:ea typeface="宋体" pitchFamily="2" charset="-122"/>
              </a:rPr>
              <a:t>向右轉</a:t>
            </a:r>
            <a:r>
              <a:rPr lang="en-US" altLang="zh-CN" sz="5800" b="1" dirty="0" smtClean="0">
                <a:ea typeface="宋体" pitchFamily="2" charset="-122"/>
              </a:rPr>
              <a:t>(</a:t>
            </a:r>
            <a:r>
              <a:rPr lang="zh-CN" altLang="en-US" sz="5800" b="1" dirty="0" smtClean="0">
                <a:ea typeface="宋体" pitchFamily="2" charset="-122"/>
              </a:rPr>
              <a:t>转</a:t>
            </a:r>
            <a:r>
              <a:rPr lang="en-US" altLang="zh-CN" sz="58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燈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紅綠燈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從這兒一直走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過了三個</a:t>
            </a:r>
            <a:r>
              <a:rPr lang="zh-CN" altLang="en-US" sz="3000" b="1" u="sng" dirty="0" smtClean="0">
                <a:ea typeface="宋体" pitchFamily="2" charset="-122"/>
              </a:rPr>
              <a:t>紅綠燈</a:t>
            </a:r>
            <a:r>
              <a:rPr lang="zh-CN" altLang="en-US" sz="3000" dirty="0" smtClean="0">
                <a:ea typeface="宋体" pitchFamily="2" charset="-122"/>
              </a:rPr>
              <a:t>就可以看到那家餐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>
                <a:ea typeface="宋体" pitchFamily="2" charset="-122"/>
              </a:rPr>
              <a:t> </a:t>
            </a:r>
            <a:r>
              <a:rPr lang="en-US" altLang="zh-CN" sz="3000" dirty="0" smtClean="0">
                <a:ea typeface="宋体" pitchFamily="2" charset="-122"/>
              </a:rPr>
              <a:t>  </a:t>
            </a:r>
            <a:r>
              <a:rPr lang="zh-CN" altLang="en-US" sz="3000" dirty="0" smtClean="0">
                <a:ea typeface="宋体" pitchFamily="2" charset="-122"/>
              </a:rPr>
              <a:t>廳。</a:t>
            </a:r>
            <a:endParaRPr lang="en-US" altLang="zh-CN" sz="3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向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方向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向前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>
                <a:ea typeface="宋体" pitchFamily="2" charset="-122"/>
              </a:rPr>
              <a:t>你知道去火車站的</a:t>
            </a:r>
            <a:r>
              <a:rPr lang="zh-CN" altLang="en-US" sz="3000" b="1" u="sng" dirty="0">
                <a:ea typeface="宋体" pitchFamily="2" charset="-122"/>
              </a:rPr>
              <a:t>方向</a:t>
            </a:r>
            <a:r>
              <a:rPr lang="zh-CN" altLang="en-US" sz="3000" dirty="0" smtClean="0">
                <a:ea typeface="宋体" pitchFamily="2" charset="-122"/>
              </a:rPr>
              <a:t>嗎？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開車時要注意</a:t>
            </a:r>
            <a:r>
              <a:rPr lang="zh-CN" altLang="en-US" sz="3000" b="1" u="sng" dirty="0">
                <a:ea typeface="宋体" pitchFamily="2" charset="-122"/>
              </a:rPr>
              <a:t>向前</a:t>
            </a:r>
            <a:r>
              <a:rPr lang="zh-CN" altLang="en-US" sz="3000" dirty="0" smtClean="0">
                <a:ea typeface="宋体" pitchFamily="2" charset="-122"/>
              </a:rPr>
              <a:t>看。</a:t>
            </a: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右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右邊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边</a:t>
            </a:r>
            <a:r>
              <a:rPr lang="en-US" altLang="zh-CN" sz="3000" dirty="0" smtClean="0">
                <a:ea typeface="宋体" pitchFamily="2" charset="-122"/>
              </a:rPr>
              <a:t>),</a:t>
            </a:r>
            <a:r>
              <a:rPr lang="zh-CN" altLang="en-US" sz="3000" dirty="0" smtClean="0">
                <a:ea typeface="宋体" pitchFamily="2" charset="-122"/>
              </a:rPr>
              <a:t>右手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學校的</a:t>
            </a:r>
            <a:r>
              <a:rPr lang="zh-CN" altLang="en-US" sz="3000" b="1" u="sng" dirty="0">
                <a:ea typeface="宋体" pitchFamily="2" charset="-122"/>
              </a:rPr>
              <a:t>右邊</a:t>
            </a:r>
            <a:r>
              <a:rPr lang="zh-CN" altLang="en-US" sz="3000" dirty="0" smtClean="0">
                <a:ea typeface="宋体" pitchFamily="2" charset="-122"/>
              </a:rPr>
              <a:t>是圖書館。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我用</a:t>
            </a:r>
            <a:r>
              <a:rPr lang="zh-CN" altLang="en-US" sz="3000" b="1" u="sng" dirty="0">
                <a:ea typeface="宋体" pitchFamily="2" charset="-122"/>
              </a:rPr>
              <a:t>右手</a:t>
            </a:r>
            <a:r>
              <a:rPr lang="zh-CN" altLang="en-US" sz="3000" dirty="0" smtClean="0">
                <a:ea typeface="宋体" pitchFamily="2" charset="-122"/>
              </a:rPr>
              <a:t>寫字。</a:t>
            </a: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轉</a:t>
            </a:r>
            <a:r>
              <a:rPr lang="en-US" altLang="zh-CN" sz="3000" dirty="0" smtClean="0">
                <a:ea typeface="宋体" pitchFamily="2" charset="-122"/>
              </a:rPr>
              <a:t>:</a:t>
            </a:r>
            <a:r>
              <a:rPr lang="zh-CN" altLang="en-US" sz="3000" dirty="0" smtClean="0">
                <a:ea typeface="宋体" pitchFamily="2" charset="-122"/>
              </a:rPr>
              <a:t>轉動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动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風車的</a:t>
            </a:r>
            <a:r>
              <a:rPr lang="zh-CN" altLang="en-US" sz="3000" b="1" u="sng" dirty="0" smtClean="0">
                <a:ea typeface="宋体" pitchFamily="2" charset="-122"/>
              </a:rPr>
              <a:t>轉動</a:t>
            </a:r>
            <a:r>
              <a:rPr lang="zh-CN" altLang="en-US" sz="3000" dirty="0" smtClean="0">
                <a:ea typeface="宋体" pitchFamily="2" charset="-122"/>
              </a:rPr>
              <a:t>可以發電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zh-CN" altLang="en-US" sz="50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ea typeface="宋体" pitchFamily="2" charset="-122"/>
              </a:rPr>
              <a:t>L3, 5-1 </a:t>
            </a:r>
            <a:r>
              <a:rPr lang="zh-CN" altLang="en-US" sz="5400" b="1" dirty="0" smtClean="0">
                <a:ea typeface="宋体" pitchFamily="2" charset="-122"/>
              </a:rPr>
              <a:t>彎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弯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費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费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民幣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币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彎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>
                <a:ea typeface="宋体" pitchFamily="2" charset="-122"/>
              </a:rPr>
              <a:t>彎</a:t>
            </a:r>
            <a:r>
              <a:rPr lang="zh-CN" altLang="en-US" dirty="0" smtClean="0">
                <a:ea typeface="宋体" pitchFamily="2" charset="-122"/>
              </a:rPr>
              <a:t>彎的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彎兒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儿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b="1" u="sng" dirty="0">
                <a:ea typeface="宋体" pitchFamily="2" charset="-122"/>
              </a:rPr>
              <a:t>彎彎</a:t>
            </a:r>
            <a:r>
              <a:rPr lang="zh-CN" altLang="en-US" b="1" u="sng" dirty="0" smtClean="0">
                <a:ea typeface="宋体" pitchFamily="2" charset="-122"/>
              </a:rPr>
              <a:t>的</a:t>
            </a:r>
            <a:r>
              <a:rPr lang="zh-CN" altLang="en-US" dirty="0" smtClean="0">
                <a:ea typeface="宋体" pitchFamily="2" charset="-122"/>
              </a:rPr>
              <a:t>月亮好像眉毛。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從前面的路口轉個</a:t>
            </a:r>
            <a:r>
              <a:rPr lang="zh-CN" altLang="en-US" b="1" u="sng" dirty="0">
                <a:ea typeface="宋体" pitchFamily="2" charset="-122"/>
              </a:rPr>
              <a:t>彎兒</a:t>
            </a:r>
            <a:r>
              <a:rPr lang="zh-CN" altLang="en-US" dirty="0" smtClean="0">
                <a:ea typeface="宋体" pitchFamily="2" charset="-122"/>
              </a:rPr>
              <a:t>就是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我家了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費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車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车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費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費用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我付了出租車司機一百元</a:t>
            </a:r>
            <a:r>
              <a:rPr lang="zh-CN" altLang="en-US" b="1" u="sng" dirty="0">
                <a:ea typeface="宋体" pitchFamily="2" charset="-122"/>
              </a:rPr>
              <a:t>車費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上大學的</a:t>
            </a:r>
            <a:r>
              <a:rPr lang="zh-CN" altLang="en-US" b="1" u="sng" dirty="0">
                <a:ea typeface="宋体" pitchFamily="2" charset="-122"/>
              </a:rPr>
              <a:t>費用</a:t>
            </a:r>
            <a:r>
              <a:rPr lang="zh-CN" altLang="en-US" dirty="0" smtClean="0">
                <a:ea typeface="宋体" pitchFamily="2" charset="-122"/>
              </a:rPr>
              <a:t>很高。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民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公民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人</a:t>
            </a:r>
            <a:r>
              <a:rPr lang="zh-CN" altLang="en-US" dirty="0">
                <a:ea typeface="宋体" pitchFamily="2" charset="-122"/>
              </a:rPr>
              <a:t>民</a:t>
            </a:r>
            <a:r>
              <a:rPr lang="zh-CN" altLang="en-US" dirty="0" smtClean="0">
                <a:ea typeface="宋体" pitchFamily="2" charset="-122"/>
              </a:rPr>
              <a:t>幣 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美國</a:t>
            </a:r>
            <a:r>
              <a:rPr lang="zh-CN" altLang="en-US" b="1" u="sng" dirty="0">
                <a:ea typeface="宋体" pitchFamily="2" charset="-122"/>
              </a:rPr>
              <a:t>公民</a:t>
            </a:r>
            <a:r>
              <a:rPr lang="zh-CN" altLang="en-US" dirty="0" smtClean="0">
                <a:ea typeface="宋体" pitchFamily="2" charset="-122"/>
              </a:rPr>
              <a:t>都需要守法。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你知道不知道今天</a:t>
            </a:r>
            <a:r>
              <a:rPr lang="zh-CN" altLang="en-US" b="1" u="sng" dirty="0">
                <a:ea typeface="宋体" pitchFamily="2" charset="-122"/>
              </a:rPr>
              <a:t>人民幣</a:t>
            </a:r>
            <a:r>
              <a:rPr lang="zh-CN" altLang="en-US" dirty="0" smtClean="0">
                <a:ea typeface="宋体" pitchFamily="2" charset="-122"/>
              </a:rPr>
              <a:t>對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美金是多少？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幣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紙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纸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幣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zh-CN" altLang="en-US" dirty="0" smtClean="0">
                <a:ea typeface="宋体" pitchFamily="2" charset="-122"/>
              </a:rPr>
              <a:t>硬幣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我的皮包裡有一些</a:t>
            </a:r>
            <a:r>
              <a:rPr lang="zh-CN" altLang="en-US" b="1" u="sng" dirty="0">
                <a:ea typeface="宋体" pitchFamily="2" charset="-122"/>
              </a:rPr>
              <a:t>紙幣</a:t>
            </a:r>
            <a:r>
              <a:rPr lang="zh-CN" altLang="en-US" dirty="0" smtClean="0">
                <a:ea typeface="宋体" pitchFamily="2" charset="-122"/>
              </a:rPr>
              <a:t>和</a:t>
            </a:r>
            <a:r>
              <a:rPr lang="zh-CN" altLang="en-US" b="1" u="sng" dirty="0">
                <a:ea typeface="宋体" pitchFamily="2" charset="-122"/>
              </a:rPr>
              <a:t>硬幣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endParaRPr lang="zh-CN" altLang="en-US" sz="5200" dirty="0" smtClean="0">
              <a:ea typeface="宋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zh-CN" altLang="en-US" sz="52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5700" b="1" dirty="0" smtClean="0">
                <a:ea typeface="宋体" pitchFamily="2" charset="-122"/>
              </a:rPr>
              <a:t>L4, 1-1 </a:t>
            </a:r>
            <a:r>
              <a:rPr lang="zh-CN" altLang="en-US" sz="5700" b="1" dirty="0" smtClean="0">
                <a:ea typeface="宋体" pitchFamily="2" charset="-122"/>
              </a:rPr>
              <a:t>母 維</a:t>
            </a:r>
            <a:r>
              <a:rPr lang="en-US" altLang="zh-CN" sz="5700" b="1" dirty="0" smtClean="0">
                <a:ea typeface="宋体" pitchFamily="2" charset="-122"/>
              </a:rPr>
              <a:t>(</a:t>
            </a:r>
            <a:r>
              <a:rPr lang="zh-CN" altLang="en-US" sz="5700" b="1" dirty="0" smtClean="0">
                <a:ea typeface="宋体" pitchFamily="2" charset="-122"/>
              </a:rPr>
              <a:t>维</a:t>
            </a:r>
            <a:r>
              <a:rPr lang="en-US" altLang="zh-CN" sz="5700" b="1" dirty="0" smtClean="0">
                <a:ea typeface="宋体" pitchFamily="2" charset="-122"/>
              </a:rPr>
              <a:t>) </a:t>
            </a:r>
            <a:r>
              <a:rPr lang="zh-CN" altLang="en-US" sz="5700" b="1" dirty="0" smtClean="0">
                <a:ea typeface="宋体" pitchFamily="2" charset="-122"/>
              </a:rPr>
              <a:t>素 永</a:t>
            </a:r>
            <a:endParaRPr lang="zh-TW" altLang="en-US" sz="5700" b="1" dirty="0" smtClean="0">
              <a:ea typeface="宋体" pitchFamily="2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51816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母：母親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亲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>
                <a:ea typeface="宋体" pitchFamily="2" charset="-122"/>
              </a:rPr>
              <a:t>節</a:t>
            </a:r>
            <a:r>
              <a:rPr lang="en-US" altLang="zh-CN" dirty="0">
                <a:ea typeface="宋体" pitchFamily="2" charset="-122"/>
              </a:rPr>
              <a:t>(</a:t>
            </a:r>
            <a:r>
              <a:rPr lang="zh-CN" altLang="en-US" dirty="0">
                <a:ea typeface="宋体" pitchFamily="2" charset="-122"/>
              </a:rPr>
              <a:t>节</a:t>
            </a:r>
            <a:r>
              <a:rPr lang="en-US" altLang="zh-CN" dirty="0">
                <a:ea typeface="宋体" pitchFamily="2" charset="-122"/>
              </a:rPr>
              <a:t>),</a:t>
            </a:r>
            <a:r>
              <a:rPr lang="zh-CN" altLang="en-US" dirty="0" smtClean="0">
                <a:ea typeface="宋体" pitchFamily="2" charset="-122"/>
              </a:rPr>
              <a:t>師母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 五月的第二個禮拜天</a:t>
            </a:r>
            <a:r>
              <a:rPr lang="zh-CN" altLang="en-US" dirty="0">
                <a:ea typeface="宋体" pitchFamily="2" charset="-122"/>
              </a:rPr>
              <a:t>是</a:t>
            </a:r>
            <a:r>
              <a:rPr lang="zh-CN" altLang="en-US" b="1" u="sng" dirty="0" smtClean="0">
                <a:ea typeface="宋体" pitchFamily="2" charset="-122"/>
              </a:rPr>
              <a:t>母</a:t>
            </a:r>
            <a:r>
              <a:rPr lang="zh-CN" altLang="en-US" b="1" u="sng" dirty="0">
                <a:ea typeface="宋体" pitchFamily="2" charset="-122"/>
              </a:rPr>
              <a:t>親節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老師的太太叫</a:t>
            </a:r>
            <a:r>
              <a:rPr lang="zh-CN" altLang="en-US" b="1" u="sng" dirty="0">
                <a:ea typeface="宋体" pitchFamily="2" charset="-122"/>
              </a:rPr>
              <a:t>師</a:t>
            </a:r>
            <a:endParaRPr lang="en-US" altLang="zh-CN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   </a:t>
            </a:r>
            <a:r>
              <a:rPr lang="zh-CN" altLang="en-US" b="1" u="sng" dirty="0">
                <a:ea typeface="宋体" pitchFamily="2" charset="-122"/>
              </a:rPr>
              <a:t>母</a:t>
            </a:r>
            <a:r>
              <a:rPr lang="zh-CN" altLang="en-US" dirty="0">
                <a:ea typeface="宋体" pitchFamily="2" charset="-122"/>
              </a:rPr>
              <a:t>。</a:t>
            </a:r>
            <a:endParaRPr lang="zh-CN" altLang="en-US" dirty="0" smtClean="0">
              <a:ea typeface="宋体" pitchFamily="2" charset="-122"/>
            </a:endParaRP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維：維持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維生素</a:t>
            </a:r>
            <a:r>
              <a:rPr lang="en-US" altLang="zh-CN" dirty="0" smtClean="0">
                <a:ea typeface="宋体" pitchFamily="2" charset="-122"/>
              </a:rPr>
              <a:t>,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人須要水和空氣來</a:t>
            </a:r>
            <a:r>
              <a:rPr lang="zh-CN" altLang="en-US" b="1" u="sng" dirty="0" smtClean="0">
                <a:ea typeface="宋体" pitchFamily="2" charset="-122"/>
              </a:rPr>
              <a:t>維持</a:t>
            </a:r>
            <a:r>
              <a:rPr lang="zh-CN" altLang="en-US" dirty="0" smtClean="0">
                <a:ea typeface="宋体" pitchFamily="2" charset="-122"/>
              </a:rPr>
              <a:t>生命。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媽媽每天吃一粒</a:t>
            </a:r>
            <a:r>
              <a:rPr lang="zh-CN" altLang="en-US" b="1" u="sng" dirty="0">
                <a:ea typeface="宋体" pitchFamily="2" charset="-122"/>
              </a:rPr>
              <a:t>維</a:t>
            </a:r>
            <a:endParaRPr lang="en-US" altLang="zh-CN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  </a:t>
            </a:r>
            <a:r>
              <a:rPr lang="zh-CN" altLang="en-US" b="1" u="sng" dirty="0">
                <a:ea typeface="宋体" pitchFamily="2" charset="-122"/>
              </a:rPr>
              <a:t>生素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素：吃素 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b="1" u="sng" dirty="0" smtClean="0">
                <a:ea typeface="宋体" pitchFamily="2" charset="-122"/>
              </a:rPr>
              <a:t>吃素</a:t>
            </a:r>
            <a:r>
              <a:rPr lang="zh-CN" altLang="en-US" dirty="0" smtClean="0">
                <a:ea typeface="宋体" pitchFamily="2" charset="-122"/>
              </a:rPr>
              <a:t>的人不吃肉。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永：永遠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远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我祝你</a:t>
            </a:r>
            <a:r>
              <a:rPr lang="zh-CN" altLang="en-US" b="1" u="sng" dirty="0">
                <a:ea typeface="宋体" pitchFamily="2" charset="-122"/>
              </a:rPr>
              <a:t>永遠</a:t>
            </a:r>
            <a:r>
              <a:rPr lang="zh-CN" altLang="en-US" dirty="0" smtClean="0">
                <a:ea typeface="宋体" pitchFamily="2" charset="-122"/>
              </a:rPr>
              <a:t>健康！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66313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7200" b="1" dirty="0" smtClean="0">
                <a:ea typeface="宋体" pitchFamily="2" charset="-122"/>
              </a:rPr>
              <a:t>L1, 1-2 </a:t>
            </a:r>
            <a:r>
              <a:rPr lang="zh-CN" altLang="en-US" sz="7200" b="1" dirty="0" smtClean="0">
                <a:ea typeface="宋体" pitchFamily="2" charset="-122"/>
              </a:rPr>
              <a:t>撞壞呀鏡</a:t>
            </a:r>
            <a:endParaRPr lang="zh-TW" altLang="en-US" sz="7200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2578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撞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撞</a:t>
            </a:r>
            <a:r>
              <a:rPr lang="zh-CN" altLang="en-US" sz="3200" dirty="0">
                <a:ea typeface="宋体" pitchFamily="2" charset="-122"/>
              </a:rPr>
              <a:t>壞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撞死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哥哥開車不小心把車</a:t>
            </a:r>
            <a:r>
              <a:rPr lang="zh-CN" altLang="en-US" sz="3200" b="1" u="sng" dirty="0" smtClean="0">
                <a:ea typeface="宋体" pitchFamily="2" charset="-122"/>
              </a:rPr>
              <a:t>撞壞</a:t>
            </a:r>
            <a:r>
              <a:rPr lang="zh-CN" altLang="en-US" sz="3200" dirty="0" smtClean="0">
                <a:ea typeface="宋体" pitchFamily="2" charset="-122"/>
              </a:rPr>
              <a:t>了。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他不小心把小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狗</a:t>
            </a:r>
            <a:r>
              <a:rPr lang="zh-CN" altLang="en-US" sz="3200" b="1" u="sng" dirty="0">
                <a:ea typeface="宋体" pitchFamily="2" charset="-122"/>
              </a:rPr>
              <a:t>撞死</a:t>
            </a:r>
            <a:r>
              <a:rPr lang="zh-CN" altLang="en-US" sz="3200" dirty="0" smtClean="0">
                <a:ea typeface="宋体" pitchFamily="2" charset="-122"/>
              </a:rPr>
              <a:t>了。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壞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>
                <a:ea typeface="宋体" pitchFamily="2" charset="-122"/>
              </a:rPr>
              <a:t>壞</a:t>
            </a:r>
            <a:r>
              <a:rPr lang="zh-CN" altLang="en-US" sz="3200" dirty="0" smtClean="0">
                <a:ea typeface="宋体" pitchFamily="2" charset="-122"/>
              </a:rPr>
              <a:t>話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壞事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</a:t>
            </a:r>
            <a:r>
              <a:rPr lang="en-US" altLang="zh-CN" sz="3200" dirty="0">
                <a:ea typeface="宋体" pitchFamily="2" charset="-122"/>
              </a:rPr>
              <a:t>.</a:t>
            </a:r>
            <a:r>
              <a:rPr lang="zh-CN" altLang="en-US" sz="3200" dirty="0">
                <a:ea typeface="宋体" pitchFamily="2" charset="-122"/>
              </a:rPr>
              <a:t>別在別人後面說</a:t>
            </a:r>
            <a:r>
              <a:rPr lang="zh-CN" altLang="en-US" sz="3200" b="1" u="sng" dirty="0">
                <a:ea typeface="宋体" pitchFamily="2" charset="-122"/>
              </a:rPr>
              <a:t>壞話</a:t>
            </a:r>
            <a:r>
              <a:rPr lang="zh-CN" altLang="en-US" sz="3200" dirty="0">
                <a:ea typeface="宋体" pitchFamily="2" charset="-122"/>
              </a:rPr>
              <a:t>。</a:t>
            </a:r>
            <a:r>
              <a:rPr lang="en-US" altLang="zh-CN" sz="3200" dirty="0">
                <a:ea typeface="宋体" pitchFamily="2" charset="-122"/>
              </a:rPr>
              <a:t>2.</a:t>
            </a:r>
            <a:r>
              <a:rPr lang="zh-CN" altLang="en-US" sz="3200" dirty="0">
                <a:ea typeface="宋体" pitchFamily="2" charset="-122"/>
              </a:rPr>
              <a:t>不要</a:t>
            </a:r>
            <a:r>
              <a:rPr lang="zh-CN" altLang="en-US" sz="3200" b="1" u="sng" dirty="0">
                <a:ea typeface="宋体" pitchFamily="2" charset="-122"/>
              </a:rPr>
              <a:t>破</a:t>
            </a:r>
            <a:r>
              <a:rPr lang="zh-CN" altLang="en-US" sz="3200" b="1" u="sng" dirty="0" smtClean="0">
                <a:ea typeface="宋体" pitchFamily="2" charset="-122"/>
              </a:rPr>
              <a:t>壞</a:t>
            </a:r>
            <a:r>
              <a:rPr lang="zh-CN" altLang="en-US" sz="3200" dirty="0" smtClean="0">
                <a:ea typeface="宋体" pitchFamily="2" charset="-122"/>
              </a:rPr>
              <a:t>學</a:t>
            </a:r>
            <a:r>
              <a:rPr lang="zh-CN" altLang="en-US" sz="3200" dirty="0">
                <a:ea typeface="宋体" pitchFamily="2" charset="-122"/>
              </a:rPr>
              <a:t>校的桌</a:t>
            </a:r>
            <a:r>
              <a:rPr lang="zh-CN" altLang="en-US" sz="3200" dirty="0" smtClean="0">
                <a:ea typeface="宋体" pitchFamily="2" charset="-122"/>
              </a:rPr>
              <a:t>椅。</a:t>
            </a:r>
            <a:endParaRPr lang="en-US" altLang="zh-CN" sz="3200" dirty="0" smtClean="0">
              <a:ea typeface="宋体" pitchFamily="2" charset="-122"/>
            </a:endParaRPr>
          </a:p>
          <a:p>
            <a:pPr eaLnBrk="1" hangingPunct="1">
              <a:buSzPct val="180000"/>
              <a:buFont typeface="Wingdings" pitchFamily="2" charset="2"/>
              <a:buChar char="§"/>
            </a:pPr>
            <a:r>
              <a:rPr lang="zh-CN" altLang="en-US" sz="3200" dirty="0" smtClean="0">
                <a:ea typeface="宋体" pitchFamily="2" charset="-122"/>
              </a:rPr>
              <a:t>鏡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鏡頭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>
                <a:ea typeface="宋体" pitchFamily="2" charset="-122"/>
              </a:rPr>
              <a:t>眼</a:t>
            </a:r>
            <a:r>
              <a:rPr lang="zh-CN" altLang="en-US" sz="3200" dirty="0" smtClean="0">
                <a:ea typeface="宋体" pitchFamily="2" charset="-122"/>
              </a:rPr>
              <a:t>鏡</a:t>
            </a:r>
            <a:endParaRPr lang="en-US" altLang="zh-CN" sz="3200" dirty="0">
              <a:ea typeface="宋体" pitchFamily="2" charset="-122"/>
            </a:endParaRPr>
          </a:p>
          <a:p>
            <a:pPr marL="0" indent="0" eaLnBrk="1" hangingPunct="1">
              <a:buSzPct val="180000"/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小寶寶一直對著</a:t>
            </a:r>
            <a:r>
              <a:rPr lang="zh-CN" altLang="en-US" sz="3200" b="1" u="sng" dirty="0">
                <a:ea typeface="宋体" pitchFamily="2" charset="-122"/>
              </a:rPr>
              <a:t>鏡頭</a:t>
            </a:r>
            <a:r>
              <a:rPr lang="zh-CN" altLang="en-US" sz="3200" dirty="0" smtClean="0">
                <a:ea typeface="宋体" pitchFamily="2" charset="-122"/>
              </a:rPr>
              <a:t>笑</a:t>
            </a:r>
            <a:r>
              <a:rPr lang="zh-CN" altLang="en-US" sz="3200" b="1" u="sng" dirty="0" smtClean="0">
                <a:ea typeface="宋体" pitchFamily="2" charset="-122"/>
              </a:rPr>
              <a:t>呀</a:t>
            </a:r>
            <a:r>
              <a:rPr lang="zh-CN" altLang="en-US" sz="3200" dirty="0" smtClean="0">
                <a:ea typeface="宋体" pitchFamily="2" charset="-122"/>
              </a:rPr>
              <a:t>笑的。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我的</a:t>
            </a:r>
            <a:r>
              <a:rPr lang="zh-CN" altLang="en-US" sz="3200" b="1" u="sng" dirty="0">
                <a:ea typeface="宋体" pitchFamily="2" charset="-122"/>
              </a:rPr>
              <a:t>眼鏡</a:t>
            </a:r>
            <a:r>
              <a:rPr lang="zh-CN" altLang="en-US" sz="3200" dirty="0" smtClean="0">
                <a:ea typeface="宋体" pitchFamily="2" charset="-122"/>
              </a:rPr>
              <a:t>呢？</a:t>
            </a:r>
          </a:p>
        </p:txBody>
      </p:sp>
    </p:spTree>
    <p:extLst>
      <p:ext uri="{BB962C8B-B14F-4D97-AF65-F5344CB8AC3E}">
        <p14:creationId xmlns:p14="http://schemas.microsoft.com/office/powerpoint/2010/main" val="4877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L4, 1-2 </a:t>
            </a:r>
            <a:r>
              <a:rPr lang="zh-CN" altLang="en-US" sz="7200" b="1" dirty="0" smtClean="0">
                <a:ea typeface="宋体" pitchFamily="2" charset="-122"/>
              </a:rPr>
              <a:t>康 輕</a:t>
            </a:r>
            <a:r>
              <a:rPr lang="en-US" altLang="zh-CN" sz="7200" b="1" dirty="0" smtClean="0">
                <a:ea typeface="宋体" pitchFamily="2" charset="-122"/>
              </a:rPr>
              <a:t>(</a:t>
            </a:r>
            <a:r>
              <a:rPr lang="zh-CN" altLang="en-US" sz="7200" b="1" dirty="0" smtClean="0">
                <a:ea typeface="宋体" pitchFamily="2" charset="-122"/>
              </a:rPr>
              <a:t>轻</a:t>
            </a:r>
            <a:r>
              <a:rPr lang="en-US" altLang="zh-CN" sz="7200" b="1" dirty="0" smtClean="0">
                <a:ea typeface="宋体" pitchFamily="2" charset="-122"/>
              </a:rPr>
              <a:t>) </a:t>
            </a:r>
            <a:r>
              <a:rPr lang="zh-CN" altLang="en-US" sz="7200" b="1" dirty="0" smtClean="0">
                <a:ea typeface="宋体" pitchFamily="2" charset="-122"/>
              </a:rPr>
              <a:t>特 </a:t>
            </a:r>
            <a:endParaRPr lang="zh-TW" altLang="en-US" sz="7200" b="1" dirty="0" smtClean="0">
              <a:ea typeface="宋体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25757" cy="46482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康：健康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>
                <a:ea typeface="宋体" pitchFamily="2" charset="-122"/>
              </a:rPr>
              <a:t>康</a:t>
            </a:r>
            <a:r>
              <a:rPr lang="zh-CN" altLang="en-US" sz="3200" dirty="0" smtClean="0">
                <a:ea typeface="宋体" pitchFamily="2" charset="-122"/>
              </a:rPr>
              <a:t>復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身體</a:t>
            </a:r>
            <a:r>
              <a:rPr lang="zh-CN" altLang="en-US" sz="3200" b="1" u="sng" dirty="0" smtClean="0">
                <a:ea typeface="宋体" pitchFamily="2" charset="-122"/>
              </a:rPr>
              <a:t>健康</a:t>
            </a:r>
            <a:r>
              <a:rPr lang="zh-CN" altLang="en-US" sz="3200" dirty="0" smtClean="0">
                <a:ea typeface="宋体" pitchFamily="2" charset="-122"/>
              </a:rPr>
              <a:t>很重要。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我的重感冒就要</a:t>
            </a:r>
            <a:r>
              <a:rPr lang="zh-CN" altLang="en-US" sz="3200" b="1" u="sng" dirty="0">
                <a:ea typeface="宋体" pitchFamily="2" charset="-122"/>
              </a:rPr>
              <a:t>康復</a:t>
            </a:r>
            <a:r>
              <a:rPr lang="zh-CN" altLang="en-US" sz="3200" dirty="0" smtClean="0">
                <a:ea typeface="宋体" pitchFamily="2" charset="-122"/>
              </a:rPr>
              <a:t>了。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輕：年輕人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輕輕</a:t>
            </a:r>
            <a:r>
              <a:rPr lang="zh-CN" altLang="en-US" sz="3200" dirty="0">
                <a:ea typeface="宋体" pitchFamily="2" charset="-122"/>
              </a:rPr>
              <a:t>地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b="1" u="sng" dirty="0">
                <a:ea typeface="宋体" pitchFamily="2" charset="-122"/>
              </a:rPr>
              <a:t>年輕人</a:t>
            </a:r>
            <a:r>
              <a:rPr lang="zh-CN" altLang="en-US" sz="3200" dirty="0" smtClean="0">
                <a:ea typeface="宋体" pitchFamily="2" charset="-122"/>
              </a:rPr>
              <a:t>應該多運動。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請你</a:t>
            </a:r>
            <a:r>
              <a:rPr lang="zh-CN" altLang="en-US" sz="3200" b="1" u="sng" dirty="0" smtClean="0">
                <a:ea typeface="宋体" pitchFamily="2" charset="-122"/>
              </a:rPr>
              <a:t>輕輕地</a:t>
            </a:r>
            <a:r>
              <a:rPr lang="zh-CN" altLang="en-US" sz="3200" dirty="0" smtClean="0">
                <a:ea typeface="宋体" pitchFamily="2" charset="-122"/>
              </a:rPr>
              <a:t>把球丟給我。</a:t>
            </a:r>
            <a:endParaRPr lang="en-US" altLang="zh-CN" sz="32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200" dirty="0">
                <a:ea typeface="宋体" pitchFamily="2" charset="-122"/>
              </a:rPr>
              <a:t>特：</a:t>
            </a:r>
            <a:r>
              <a:rPr lang="zh-CN" altLang="en-US" sz="3200" dirty="0" smtClean="0">
                <a:ea typeface="宋体" pitchFamily="2" charset="-122"/>
              </a:rPr>
              <a:t>特地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>
                <a:ea typeface="宋体" pitchFamily="2" charset="-122"/>
              </a:rPr>
              <a:t>特長</a:t>
            </a:r>
            <a:r>
              <a:rPr lang="en-US" altLang="zh-CN" sz="3200" dirty="0">
                <a:ea typeface="宋体" pitchFamily="2" charset="-122"/>
              </a:rPr>
              <a:t>(</a:t>
            </a:r>
            <a:r>
              <a:rPr lang="zh-CN" altLang="en-US" sz="3200" dirty="0">
                <a:ea typeface="宋体" pitchFamily="2" charset="-122"/>
              </a:rPr>
              <a:t>长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endParaRPr lang="en-US" altLang="zh-CN" sz="3200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爸媽</a:t>
            </a:r>
            <a:r>
              <a:rPr lang="zh-CN" altLang="en-US" sz="3200" b="1" u="sng" dirty="0">
                <a:ea typeface="宋体" pitchFamily="2" charset="-122"/>
              </a:rPr>
              <a:t>特地</a:t>
            </a:r>
            <a:r>
              <a:rPr lang="zh-CN" altLang="en-US" sz="3200" dirty="0" smtClean="0">
                <a:ea typeface="宋体" pitchFamily="2" charset="-122"/>
              </a:rPr>
              <a:t>買了一個蛋糕給我過生日。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妹妹的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 </a:t>
            </a:r>
            <a:r>
              <a:rPr lang="zh-CN" altLang="en-US" sz="3200" b="1" u="sng" dirty="0">
                <a:ea typeface="宋体" pitchFamily="2" charset="-122"/>
              </a:rPr>
              <a:t>特長</a:t>
            </a:r>
            <a:r>
              <a:rPr lang="zh-CN" altLang="en-US" sz="3200" dirty="0" smtClean="0">
                <a:ea typeface="宋体" pitchFamily="2" charset="-122"/>
              </a:rPr>
              <a:t>是跳舞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endParaRPr lang="en-US" altLang="zh-CN" sz="36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L4, 2-1 </a:t>
            </a:r>
            <a:r>
              <a:rPr lang="zh-CN" altLang="en-US" sz="6000" b="1" dirty="0" smtClean="0">
                <a:ea typeface="宋体" pitchFamily="2" charset="-122"/>
              </a:rPr>
              <a:t>涼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凉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精髮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发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涼：涼快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著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着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涼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>
                <a:ea typeface="宋体" pitchFamily="2" charset="-122"/>
              </a:rPr>
              <a:t>洗</a:t>
            </a:r>
            <a:r>
              <a:rPr lang="zh-CN" altLang="en-US" sz="3200" dirty="0" smtClean="0">
                <a:ea typeface="宋体" pitchFamily="2" charset="-122"/>
              </a:rPr>
              <a:t>冷水澡很</a:t>
            </a:r>
            <a:r>
              <a:rPr lang="zh-CN" altLang="en-US" sz="3200" b="1" u="sng" dirty="0" smtClean="0">
                <a:ea typeface="宋体" pitchFamily="2" charset="-122"/>
              </a:rPr>
              <a:t>涼快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睡覺的時候吹冷氣會</a:t>
            </a:r>
            <a:r>
              <a:rPr lang="zh-CN" altLang="en-US" sz="3200" b="1" u="sng" dirty="0">
                <a:ea typeface="宋体" pitchFamily="2" charset="-122"/>
              </a:rPr>
              <a:t>著涼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精：精神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精彩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我爺爺</a:t>
            </a:r>
            <a:r>
              <a:rPr lang="en-US" altLang="zh-CN" sz="3200" dirty="0" smtClean="0">
                <a:ea typeface="宋体" pitchFamily="2" charset="-122"/>
              </a:rPr>
              <a:t>90</a:t>
            </a:r>
            <a:r>
              <a:rPr lang="zh-CN" altLang="en-US" sz="3200" dirty="0" smtClean="0">
                <a:ea typeface="宋体" pitchFamily="2" charset="-122"/>
              </a:rPr>
              <a:t>歲了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看起來很</a:t>
            </a:r>
            <a:r>
              <a:rPr lang="zh-CN" altLang="en-US" sz="3200" b="1" u="sng" dirty="0">
                <a:ea typeface="宋体" pitchFamily="2" charset="-122"/>
              </a:rPr>
              <a:t>精神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台上的表演 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很</a:t>
            </a:r>
            <a:r>
              <a:rPr lang="zh-CN" altLang="en-US" sz="3200" b="1" u="sng" dirty="0">
                <a:ea typeface="宋体" pitchFamily="2" charset="-122"/>
              </a:rPr>
              <a:t>精彩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endParaRPr lang="en-US" altLang="zh-CN" sz="32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髮</a:t>
            </a:r>
            <a:r>
              <a:rPr lang="zh-CN" altLang="en-US" sz="3200" dirty="0">
                <a:ea typeface="宋体" pitchFamily="2" charset="-122"/>
              </a:rPr>
              <a:t>：白頭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头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髮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長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长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髮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他有很多</a:t>
            </a:r>
            <a:r>
              <a:rPr lang="zh-CN" altLang="en-US" sz="3200" b="1" u="sng" dirty="0">
                <a:ea typeface="宋体" pitchFamily="2" charset="-122"/>
              </a:rPr>
              <a:t>白頭髮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看起來很老。那位長髮女孩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很漂亮。</a:t>
            </a:r>
            <a:endParaRPr lang="zh-CN" altLang="en-US" sz="32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2587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L4, 2-2 </a:t>
            </a:r>
            <a:r>
              <a:rPr lang="zh-CN" altLang="en-US" sz="6000" b="1" dirty="0" smtClean="0">
                <a:ea typeface="宋体" pitchFamily="2" charset="-122"/>
              </a:rPr>
              <a:t>眼睛花</a:t>
            </a:r>
            <a:r>
              <a:rPr lang="zh-TW" altLang="en-US" sz="6000" b="1" dirty="0" smtClean="0">
                <a:ea typeface="宋体" pitchFamily="2" charset="-122"/>
              </a:rPr>
              <a:t>適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适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 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58897"/>
            <a:ext cx="8686800" cy="5410200"/>
          </a:xfrm>
        </p:spPr>
        <p:txBody>
          <a:bodyPr/>
          <a:lstStyle/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眼：近視眼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眼鏡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镜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b="1" u="sng" dirty="0">
                <a:ea typeface="宋体" pitchFamily="2" charset="-122"/>
              </a:rPr>
              <a:t>近視</a:t>
            </a:r>
            <a:r>
              <a:rPr lang="zh-CN" altLang="en-US" sz="3000" b="1" u="sng" dirty="0" smtClean="0">
                <a:ea typeface="宋体" pitchFamily="2" charset="-122"/>
              </a:rPr>
              <a:t>眼</a:t>
            </a:r>
            <a:r>
              <a:rPr lang="zh-CN" altLang="en-US" sz="3000" dirty="0" smtClean="0">
                <a:ea typeface="宋体" pitchFamily="2" charset="-122"/>
              </a:rPr>
              <a:t>得帶眼鏡才看得見。</a:t>
            </a: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睛：眼睛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妹妹的</a:t>
            </a:r>
            <a:r>
              <a:rPr lang="zh-CN" altLang="en-US" sz="3000" b="1" u="sng" dirty="0">
                <a:ea typeface="宋体" pitchFamily="2" charset="-122"/>
              </a:rPr>
              <a:t>眼睛</a:t>
            </a:r>
            <a:r>
              <a:rPr lang="zh-CN" altLang="en-US" sz="3000" dirty="0" smtClean="0">
                <a:ea typeface="宋体" pitchFamily="2" charset="-122"/>
              </a:rPr>
              <a:t>又大又圓。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endParaRPr lang="zh-CN" altLang="en-US" sz="3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花：花錢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钱</a:t>
            </a:r>
            <a:r>
              <a:rPr lang="en-US" altLang="zh-CN" sz="3000" dirty="0" smtClean="0">
                <a:ea typeface="宋体" pitchFamily="2" charset="-122"/>
              </a:rPr>
              <a:t>),</a:t>
            </a:r>
            <a:r>
              <a:rPr lang="zh-CN" altLang="en-US" sz="3000" dirty="0" smtClean="0">
                <a:ea typeface="宋体" pitchFamily="2" charset="-122"/>
              </a:rPr>
              <a:t>老花眼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花園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园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我每一次去逛街就會</a:t>
            </a:r>
            <a:r>
              <a:rPr lang="zh-CN" altLang="en-US" sz="3000" b="1" u="sng" dirty="0">
                <a:ea typeface="宋体" pitchFamily="2" charset="-122"/>
              </a:rPr>
              <a:t>花錢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b="1" u="sng" dirty="0">
                <a:ea typeface="宋体" pitchFamily="2" charset="-122"/>
              </a:rPr>
              <a:t>花園</a:t>
            </a:r>
            <a:r>
              <a:rPr lang="zh-CN" altLang="en-US" sz="3000" dirty="0" smtClean="0">
                <a:ea typeface="宋体" pitchFamily="2" charset="-122"/>
              </a:rPr>
              <a:t>裡有花也有樹。</a:t>
            </a:r>
            <a:endParaRPr lang="en-US" altLang="zh-CN" sz="3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000" dirty="0" smtClean="0">
                <a:ea typeface="宋体" pitchFamily="2" charset="-122"/>
              </a:rPr>
              <a:t>適</a:t>
            </a:r>
            <a:r>
              <a:rPr lang="zh-CN" altLang="en-US" sz="3000" dirty="0">
                <a:ea typeface="宋体" pitchFamily="2" charset="-122"/>
              </a:rPr>
              <a:t>：適應</a:t>
            </a:r>
            <a:r>
              <a:rPr lang="en-US" altLang="zh-CN" sz="3000" dirty="0">
                <a:ea typeface="宋体" pitchFamily="2" charset="-122"/>
              </a:rPr>
              <a:t>(</a:t>
            </a:r>
            <a:r>
              <a:rPr lang="zh-CN" altLang="en-US" sz="3000" dirty="0">
                <a:ea typeface="宋体" pitchFamily="2" charset="-122"/>
              </a:rPr>
              <a:t>应</a:t>
            </a:r>
            <a:r>
              <a:rPr lang="en-US" altLang="zh-CN" sz="3000" dirty="0" smtClean="0">
                <a:ea typeface="宋体" pitchFamily="2" charset="-122"/>
              </a:rPr>
              <a:t>),</a:t>
            </a:r>
            <a:r>
              <a:rPr lang="zh-CN" altLang="en-US" sz="3000" dirty="0" smtClean="0">
                <a:ea typeface="宋体" pitchFamily="2" charset="-122"/>
              </a:rPr>
              <a:t>舒適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我到北京才兩天，還不太</a:t>
            </a:r>
            <a:r>
              <a:rPr lang="zh-CN" altLang="en-US" sz="3000" b="1" u="sng" dirty="0">
                <a:ea typeface="宋体" pitchFamily="2" charset="-122"/>
              </a:rPr>
              <a:t>適應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我的家很</a:t>
            </a:r>
            <a:r>
              <a:rPr lang="zh-CN" altLang="en-US" sz="3000" b="1" u="sng" dirty="0">
                <a:ea typeface="宋体" pitchFamily="2" charset="-122"/>
              </a:rPr>
              <a:t>舒適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5800" b="1" dirty="0" smtClean="0">
                <a:ea typeface="宋体" pitchFamily="2" charset="-122"/>
              </a:rPr>
              <a:t>L4, 3-1 </a:t>
            </a:r>
            <a:r>
              <a:rPr lang="zh-CN" altLang="en-US" sz="5800" b="1" dirty="0" smtClean="0">
                <a:ea typeface="宋体" pitchFamily="2" charset="-122"/>
              </a:rPr>
              <a:t>差睏</a:t>
            </a:r>
            <a:r>
              <a:rPr lang="en-US" altLang="zh-CN" sz="5800" b="1" dirty="0" smtClean="0">
                <a:ea typeface="宋体" pitchFamily="2" charset="-122"/>
              </a:rPr>
              <a:t>(</a:t>
            </a:r>
            <a:r>
              <a:rPr lang="zh-CN" altLang="en-US" sz="5800" b="1" dirty="0" smtClean="0">
                <a:ea typeface="宋体" pitchFamily="2" charset="-122"/>
              </a:rPr>
              <a:t>困</a:t>
            </a:r>
            <a:r>
              <a:rPr lang="en-US" altLang="zh-CN" sz="5800" b="1" dirty="0" smtClean="0">
                <a:ea typeface="宋体" pitchFamily="2" charset="-122"/>
              </a:rPr>
              <a:t>)</a:t>
            </a:r>
            <a:r>
              <a:rPr lang="zh-CN" altLang="en-US" sz="5800" b="1" dirty="0" smtClean="0">
                <a:ea typeface="宋体" pitchFamily="2" charset="-122"/>
              </a:rPr>
              <a:t>街慣</a:t>
            </a:r>
            <a:r>
              <a:rPr lang="en-US" altLang="zh-CN" sz="5800" b="1" dirty="0" smtClean="0">
                <a:ea typeface="宋体" pitchFamily="2" charset="-122"/>
              </a:rPr>
              <a:t>(</a:t>
            </a:r>
            <a:r>
              <a:rPr lang="zh-CN" altLang="en-US" sz="5800" b="1" dirty="0" smtClean="0">
                <a:ea typeface="宋体" pitchFamily="2" charset="-122"/>
              </a:rPr>
              <a:t>惯</a:t>
            </a:r>
            <a:r>
              <a:rPr lang="en-US" altLang="zh-CN" sz="5800" b="1" dirty="0" smtClean="0">
                <a:ea typeface="宋体" pitchFamily="2" charset="-122"/>
              </a:rPr>
              <a:t>)</a:t>
            </a:r>
            <a:endParaRPr lang="zh-CN" altLang="en-US" sz="5800" b="1" dirty="0" smtClean="0">
              <a:ea typeface="宋体" pitchFamily="2" charset="-122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000" dirty="0" smtClean="0">
                <a:ea typeface="宋体" pitchFamily="2" charset="-122"/>
              </a:rPr>
              <a:t>時</a:t>
            </a:r>
            <a:r>
              <a:rPr lang="en-US" altLang="zh-CN" sz="3000" dirty="0" smtClean="0">
                <a:ea typeface="宋体" pitchFamily="2" charset="-122"/>
                <a:sym typeface="Wingdings" pitchFamily="2" charset="2"/>
              </a:rPr>
              <a:t>(</a:t>
            </a:r>
            <a:r>
              <a:rPr lang="zh-CN" altLang="en-US" sz="3000" dirty="0" smtClean="0">
                <a:ea typeface="宋体" pitchFamily="2" charset="-122"/>
                <a:sym typeface="Wingdings" pitchFamily="2" charset="2"/>
              </a:rPr>
              <a:t>时</a:t>
            </a:r>
            <a:r>
              <a:rPr lang="en-US" altLang="zh-CN" sz="3000" dirty="0" smtClean="0">
                <a:ea typeface="宋体" pitchFamily="2" charset="-122"/>
                <a:sym typeface="Wingdings" pitchFamily="2" charset="2"/>
              </a:rPr>
              <a:t>)</a:t>
            </a:r>
            <a:r>
              <a:rPr lang="zh-CN" altLang="en-US" sz="3000" dirty="0" smtClean="0">
                <a:ea typeface="宋体" pitchFamily="2" charset="-122"/>
              </a:rPr>
              <a:t>差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相差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美國和中國的</a:t>
            </a:r>
            <a:r>
              <a:rPr lang="zh-CN" altLang="en-US" sz="3000" b="1" u="sng" dirty="0" smtClean="0">
                <a:ea typeface="宋体" pitchFamily="2" charset="-122"/>
              </a:rPr>
              <a:t>時差</a:t>
            </a:r>
            <a:r>
              <a:rPr lang="zh-CN" altLang="en-US" sz="3000" dirty="0" smtClean="0">
                <a:ea typeface="宋体" pitchFamily="2" charset="-122"/>
              </a:rPr>
              <a:t>是多少？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你們兩</a:t>
            </a:r>
            <a:r>
              <a:rPr lang="zh-CN" altLang="en-US" sz="3000" b="1" u="sng" dirty="0">
                <a:ea typeface="宋体" pitchFamily="2" charset="-122"/>
              </a:rPr>
              <a:t>相差</a:t>
            </a:r>
            <a:r>
              <a:rPr lang="zh-CN" altLang="en-US" sz="3000" dirty="0" smtClean="0">
                <a:ea typeface="宋体" pitchFamily="2" charset="-122"/>
              </a:rPr>
              <a:t>幾歲？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000" dirty="0" smtClean="0">
                <a:ea typeface="宋体" pitchFamily="2" charset="-122"/>
              </a:rPr>
              <a:t>睏：很睏</a:t>
            </a:r>
            <a:r>
              <a:rPr lang="en-US" altLang="zh-CN" sz="3000" dirty="0" smtClean="0">
                <a:ea typeface="宋体" pitchFamily="2" charset="-122"/>
              </a:rPr>
              <a:t>(</a:t>
            </a:r>
            <a:r>
              <a:rPr lang="zh-CN" altLang="en-US" sz="3000" dirty="0" smtClean="0">
                <a:ea typeface="宋体" pitchFamily="2" charset="-122"/>
              </a:rPr>
              <a:t>困</a:t>
            </a:r>
            <a:r>
              <a:rPr lang="en-US" altLang="zh-CN" sz="3000" dirty="0" smtClean="0">
                <a:ea typeface="宋体" pitchFamily="2" charset="-122"/>
              </a:rPr>
              <a:t>)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我昨天沒睡好，上課時</a:t>
            </a:r>
            <a:r>
              <a:rPr lang="zh-CN" altLang="en-US" sz="3000" b="1" u="sng" dirty="0">
                <a:ea typeface="宋体" pitchFamily="2" charset="-122"/>
              </a:rPr>
              <a:t>很睏</a:t>
            </a:r>
            <a:r>
              <a:rPr lang="zh-CN" altLang="en-US" sz="3000" dirty="0" smtClean="0">
                <a:ea typeface="宋体" pitchFamily="2" charset="-122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3000" dirty="0" smtClean="0">
                <a:ea typeface="宋体" pitchFamily="2" charset="-122"/>
              </a:rPr>
              <a:t>街：街道</a:t>
            </a:r>
            <a:r>
              <a:rPr lang="en-US" altLang="zh-CN" sz="3000" dirty="0" smtClean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街舞</a:t>
            </a:r>
            <a:r>
              <a:rPr lang="en-US" altLang="zh-CN" sz="3000" dirty="0" smtClean="0">
                <a:ea typeface="宋体" pitchFamily="2" charset="-122"/>
              </a:rPr>
              <a:t> Hip-hop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不要在</a:t>
            </a:r>
            <a:r>
              <a:rPr lang="zh-CN" altLang="en-US" sz="3000" b="1" u="sng" dirty="0">
                <a:ea typeface="宋体" pitchFamily="2" charset="-122"/>
              </a:rPr>
              <a:t>街道</a:t>
            </a:r>
            <a:r>
              <a:rPr lang="zh-CN" altLang="en-US" sz="3000" dirty="0" smtClean="0">
                <a:ea typeface="宋体" pitchFamily="2" charset="-122"/>
              </a:rPr>
              <a:t>上騎自行車</a:t>
            </a:r>
            <a:r>
              <a:rPr lang="en-US" altLang="zh-CN" sz="3000" dirty="0">
                <a:ea typeface="宋体" pitchFamily="2" charset="-122"/>
              </a:rPr>
              <a:t>,</a:t>
            </a:r>
            <a:r>
              <a:rPr lang="zh-CN" altLang="en-US" sz="3000" dirty="0" smtClean="0">
                <a:ea typeface="宋体" pitchFamily="2" charset="-122"/>
              </a:rPr>
              <a:t>很危險。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你會跳</a:t>
            </a:r>
            <a:r>
              <a:rPr lang="zh-CN" altLang="en-US" sz="3000" b="1" u="sng" dirty="0">
                <a:ea typeface="宋体" pitchFamily="2" charset="-122"/>
              </a:rPr>
              <a:t>街</a:t>
            </a:r>
            <a:r>
              <a:rPr lang="zh-CN" altLang="en-US" sz="3000" b="1" u="sng" dirty="0" smtClean="0">
                <a:ea typeface="宋体" pitchFamily="2" charset="-122"/>
              </a:rPr>
              <a:t>舞</a:t>
            </a:r>
            <a:endParaRPr lang="en-US" altLang="zh-CN" sz="3000" b="1" u="sng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3000" dirty="0">
                <a:ea typeface="宋体" pitchFamily="2" charset="-122"/>
              </a:rPr>
              <a:t>　</a:t>
            </a:r>
            <a:r>
              <a:rPr lang="zh-CN" altLang="en-US" sz="3000" dirty="0" smtClean="0">
                <a:ea typeface="宋体" pitchFamily="2" charset="-122"/>
              </a:rPr>
              <a:t>嗎？</a:t>
            </a:r>
            <a:endParaRPr lang="en-US" altLang="zh-CN" sz="30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000" dirty="0">
                <a:ea typeface="宋体" pitchFamily="2" charset="-122"/>
              </a:rPr>
              <a:t>慣</a:t>
            </a:r>
            <a:r>
              <a:rPr lang="zh-CN" altLang="en-US" sz="3000" dirty="0" smtClean="0">
                <a:ea typeface="宋体" pitchFamily="2" charset="-122"/>
              </a:rPr>
              <a:t>：好習</a:t>
            </a:r>
            <a:r>
              <a:rPr lang="en-US" altLang="zh-CN" sz="3000" dirty="0">
                <a:ea typeface="宋体" pitchFamily="2" charset="-122"/>
              </a:rPr>
              <a:t>(</a:t>
            </a:r>
            <a:r>
              <a:rPr lang="zh-CN" altLang="en-US" sz="3000" dirty="0">
                <a:ea typeface="宋体" pitchFamily="2" charset="-122"/>
              </a:rPr>
              <a:t>习</a:t>
            </a:r>
            <a:r>
              <a:rPr lang="en-US" altLang="zh-CN" sz="3000" dirty="0">
                <a:ea typeface="宋体" pitchFamily="2" charset="-122"/>
              </a:rPr>
              <a:t>)</a:t>
            </a:r>
            <a:r>
              <a:rPr lang="zh-CN" altLang="en-US" sz="3000" dirty="0">
                <a:ea typeface="宋体" pitchFamily="2" charset="-122"/>
              </a:rPr>
              <a:t>慣</a:t>
            </a:r>
            <a:r>
              <a:rPr lang="en-US" altLang="zh-CN" sz="3000" dirty="0">
                <a:ea typeface="宋体" pitchFamily="2" charset="-122"/>
              </a:rPr>
              <a:t>,</a:t>
            </a:r>
            <a:r>
              <a:rPr lang="zh-CN" altLang="en-US" sz="3000" dirty="0">
                <a:ea typeface="宋体" pitchFamily="2" charset="-122"/>
              </a:rPr>
              <a:t>慣壞</a:t>
            </a:r>
            <a:r>
              <a:rPr lang="en-US" altLang="zh-CN" sz="3000" dirty="0">
                <a:ea typeface="宋体" pitchFamily="2" charset="-122"/>
              </a:rPr>
              <a:t>(</a:t>
            </a:r>
            <a:r>
              <a:rPr lang="zh-CN" altLang="en-US" sz="3000" dirty="0">
                <a:ea typeface="宋体" pitchFamily="2" charset="-122"/>
              </a:rPr>
              <a:t>坏</a:t>
            </a:r>
            <a:r>
              <a:rPr lang="en-US" altLang="zh-CN" sz="30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000" dirty="0" smtClean="0">
                <a:ea typeface="宋体" pitchFamily="2" charset="-122"/>
              </a:rPr>
              <a:t>1.</a:t>
            </a:r>
            <a:r>
              <a:rPr lang="zh-CN" altLang="en-US" sz="3000" dirty="0" smtClean="0">
                <a:ea typeface="宋体" pitchFamily="2" charset="-122"/>
              </a:rPr>
              <a:t>我的</a:t>
            </a:r>
            <a:r>
              <a:rPr lang="zh-CN" altLang="en-US" sz="3000" b="1" u="sng" dirty="0">
                <a:ea typeface="宋体" pitchFamily="2" charset="-122"/>
              </a:rPr>
              <a:t>好習慣</a:t>
            </a:r>
            <a:r>
              <a:rPr lang="zh-CN" altLang="en-US" sz="3000" dirty="0" smtClean="0">
                <a:ea typeface="宋体" pitchFamily="2" charset="-122"/>
              </a:rPr>
              <a:t>是每一天都不晚睡。</a:t>
            </a:r>
            <a:r>
              <a:rPr lang="en-US" altLang="zh-CN" sz="3000" dirty="0" smtClean="0">
                <a:ea typeface="宋体" pitchFamily="2" charset="-122"/>
              </a:rPr>
              <a:t>2.</a:t>
            </a:r>
            <a:r>
              <a:rPr lang="zh-CN" altLang="en-US" sz="3000" dirty="0" smtClean="0">
                <a:ea typeface="宋体" pitchFamily="2" charset="-122"/>
              </a:rPr>
              <a:t>吃飯時不洗</a:t>
            </a:r>
            <a:endParaRPr lang="en-US" altLang="zh-CN" sz="3000" dirty="0" smtClean="0">
              <a:ea typeface="宋体" pitchFamily="2" charset="-12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3000" dirty="0">
                <a:ea typeface="宋体" pitchFamily="2" charset="-122"/>
              </a:rPr>
              <a:t>　</a:t>
            </a:r>
            <a:r>
              <a:rPr lang="zh-CN" altLang="en-US" sz="3000" dirty="0" smtClean="0">
                <a:ea typeface="宋体" pitchFamily="2" charset="-122"/>
              </a:rPr>
              <a:t>手是一個</a:t>
            </a:r>
            <a:r>
              <a:rPr lang="zh-CN" altLang="en-US" sz="3000" b="1" u="sng" dirty="0">
                <a:ea typeface="宋体" pitchFamily="2" charset="-122"/>
              </a:rPr>
              <a:t>壞習慣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5300" dirty="0" smtClean="0">
                <a:ea typeface="宋体" pitchFamily="2" charset="-122"/>
              </a:rPr>
              <a:t>  </a:t>
            </a:r>
            <a:endParaRPr lang="en-US" altLang="zh-CN" sz="5300" dirty="0" smtClean="0">
              <a:ea typeface="宋体" pitchFamily="2" charset="-122"/>
            </a:endParaRP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 </a:t>
            </a:r>
            <a:endParaRPr lang="zh-CN" altLang="en-US" sz="1200" dirty="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L4</a:t>
            </a:r>
            <a:r>
              <a:rPr lang="zh-CN" altLang="en-US" sz="6600" b="1" dirty="0" smtClean="0">
                <a:ea typeface="宋体" pitchFamily="2" charset="-122"/>
              </a:rPr>
              <a:t>，</a:t>
            </a:r>
            <a:r>
              <a:rPr lang="en-US" altLang="zh-CN" sz="6600" b="1" dirty="0" smtClean="0">
                <a:ea typeface="宋体" pitchFamily="2" charset="-122"/>
              </a:rPr>
              <a:t>3-2 </a:t>
            </a:r>
            <a:r>
              <a:rPr lang="zh-CN" altLang="en-US" sz="6600" b="1" dirty="0" smtClean="0">
                <a:ea typeface="宋体" pitchFamily="2" charset="-122"/>
              </a:rPr>
              <a:t>味 香 俱</a:t>
            </a:r>
            <a:endParaRPr lang="zh-TW" altLang="en-US" sz="6600" b="1" dirty="0" smtClean="0">
              <a:ea typeface="宋体" pitchFamily="2" charset="-122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534400" cy="52578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+mj-lt"/>
                <a:ea typeface="SimSun" pitchFamily="2" charset="-122"/>
              </a:rPr>
              <a:t>味：味</a:t>
            </a:r>
            <a:r>
              <a:rPr lang="zh-CN" altLang="en-US" sz="3600" dirty="0">
                <a:latin typeface="+mj-lt"/>
                <a:ea typeface="SimSun" pitchFamily="2" charset="-122"/>
              </a:rPr>
              <a:t>道</a:t>
            </a:r>
            <a:r>
              <a:rPr lang="en-US" altLang="zh-CN" sz="3600" dirty="0" smtClean="0">
                <a:latin typeface="+mj-lt"/>
                <a:ea typeface="SimSun" pitchFamily="2" charset="-122"/>
              </a:rPr>
              <a:t>,</a:t>
            </a:r>
            <a:r>
              <a:rPr lang="zh-CN" altLang="en-US" sz="3600" dirty="0" smtClean="0">
                <a:latin typeface="+mj-lt"/>
                <a:ea typeface="SimSun" pitchFamily="2" charset="-122"/>
              </a:rPr>
              <a:t>味精</a:t>
            </a:r>
            <a:endParaRPr lang="en-US" altLang="zh-CN" sz="3600" dirty="0" smtClean="0">
              <a:latin typeface="+mj-lt"/>
              <a:ea typeface="SimSun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我喜歡香水的</a:t>
            </a:r>
            <a:r>
              <a:rPr lang="zh-CN" altLang="en-US" sz="3600" b="1" u="sng" dirty="0" smtClean="0">
                <a:ea typeface="宋体" pitchFamily="2" charset="-122"/>
              </a:rPr>
              <a:t>味道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媽媽做菜喜歡放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b="1" u="sng" dirty="0">
                <a:ea typeface="宋体" pitchFamily="2" charset="-122"/>
              </a:rPr>
              <a:t>味精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endParaRPr lang="en-US" altLang="zh-CN" sz="3600" dirty="0">
              <a:latin typeface="+mj-lt"/>
              <a:ea typeface="SimSun" pitchFamily="2" charset="-122"/>
            </a:endParaRPr>
          </a:p>
          <a:p>
            <a:pPr eaLnBrk="1" hangingPunct="1">
              <a:buSzPct val="180000"/>
              <a:buFont typeface="Wingdings" pitchFamily="2" charset="2"/>
              <a:buChar char="§"/>
            </a:pPr>
            <a:r>
              <a:rPr lang="en-US" altLang="zh-CN" sz="3600" dirty="0" smtClean="0">
                <a:latin typeface="+mj-lt"/>
                <a:ea typeface="SimSun" pitchFamily="2" charset="-122"/>
              </a:rPr>
              <a:t> </a:t>
            </a:r>
            <a:r>
              <a:rPr lang="zh-CN" altLang="en-US" sz="3600" dirty="0" smtClean="0">
                <a:latin typeface="+mj-lt"/>
                <a:ea typeface="SimSun" pitchFamily="2" charset="-122"/>
              </a:rPr>
              <a:t>香：香味</a:t>
            </a:r>
            <a:r>
              <a:rPr lang="en-US" altLang="zh-CN" sz="3600" dirty="0" smtClean="0">
                <a:latin typeface="+mj-lt"/>
                <a:ea typeface="SimSun" pitchFamily="2" charset="-122"/>
              </a:rPr>
              <a:t>,</a:t>
            </a:r>
            <a:r>
              <a:rPr lang="zh-CN" altLang="en-US" sz="3600" dirty="0" smtClean="0">
                <a:latin typeface="+mj-lt"/>
                <a:ea typeface="SimSun" pitchFamily="2" charset="-122"/>
              </a:rPr>
              <a:t>香水</a:t>
            </a:r>
            <a:r>
              <a:rPr lang="en-US" altLang="zh-CN" sz="3600" dirty="0" smtClean="0">
                <a:latin typeface="+mj-lt"/>
                <a:ea typeface="SimSun" pitchFamily="2" charset="-122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1</a:t>
            </a:r>
            <a:r>
              <a:rPr lang="en-US" altLang="zh-CN" sz="3600" dirty="0" smtClean="0">
                <a:ea typeface="宋体" pitchFamily="2" charset="-122"/>
              </a:rPr>
              <a:t>.</a:t>
            </a:r>
            <a:r>
              <a:rPr lang="zh-CN" altLang="en-US" sz="3600" dirty="0" smtClean="0">
                <a:ea typeface="宋体" pitchFamily="2" charset="-122"/>
              </a:rPr>
              <a:t>我喜歡玫瑰花的</a:t>
            </a:r>
            <a:r>
              <a:rPr lang="zh-CN" altLang="en-US" sz="3600" b="1" u="sng" dirty="0" smtClean="0">
                <a:ea typeface="宋体" pitchFamily="2" charset="-122"/>
              </a:rPr>
              <a:t>香味</a:t>
            </a:r>
            <a:r>
              <a:rPr lang="zh-CN" altLang="en-US" sz="18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>
                <a:ea typeface="宋体" pitchFamily="2" charset="-122"/>
              </a:rPr>
              <a:t>玫瑰</a:t>
            </a:r>
            <a:r>
              <a:rPr lang="zh-CN" altLang="en-US" sz="3600" dirty="0" smtClean="0">
                <a:ea typeface="宋体" pitchFamily="2" charset="-122"/>
              </a:rPr>
              <a:t>花</a:t>
            </a:r>
            <a:r>
              <a:rPr lang="zh-CN" altLang="en-US" sz="3600" b="1" u="sng" dirty="0" smtClean="0">
                <a:ea typeface="宋体" pitchFamily="2" charset="-122"/>
              </a:rPr>
              <a:t>香水</a:t>
            </a:r>
            <a:r>
              <a:rPr lang="zh-CN" altLang="en-US" sz="3600" dirty="0" smtClean="0">
                <a:ea typeface="宋体" pitchFamily="2" charset="-122"/>
              </a:rPr>
              <a:t>好香。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600" dirty="0" smtClean="0">
                <a:latin typeface="+mj-lt"/>
                <a:ea typeface="SimSun" pitchFamily="2" charset="-122"/>
              </a:rPr>
              <a:t>俱：</a:t>
            </a:r>
            <a:r>
              <a:rPr lang="zh-CN" altLang="en-US" sz="3600" dirty="0" smtClean="0">
                <a:ea typeface="SimSun" pitchFamily="2" charset="-122"/>
              </a:rPr>
              <a:t>俱全</a:t>
            </a:r>
            <a:r>
              <a:rPr lang="en-US" altLang="zh-CN" sz="3600" dirty="0" smtClean="0">
                <a:ea typeface="SimSun" pitchFamily="2" charset="-122"/>
              </a:rPr>
              <a:t>,</a:t>
            </a:r>
            <a:r>
              <a:rPr lang="zh-CN" altLang="en-US" sz="3600" dirty="0" smtClean="0">
                <a:latin typeface="+mj-lt"/>
                <a:ea typeface="SimSun" pitchFamily="2" charset="-122"/>
              </a:rPr>
              <a:t>傢</a:t>
            </a:r>
            <a:r>
              <a:rPr lang="en-US" altLang="zh-CN" sz="3600" dirty="0">
                <a:latin typeface="+mj-lt"/>
                <a:ea typeface="SimSun" pitchFamily="2" charset="-122"/>
              </a:rPr>
              <a:t>(</a:t>
            </a:r>
            <a:r>
              <a:rPr lang="zh-CN" altLang="en-US" sz="3600" dirty="0">
                <a:latin typeface="+mj-lt"/>
                <a:ea typeface="SimSun" pitchFamily="2" charset="-122"/>
              </a:rPr>
              <a:t>家</a:t>
            </a:r>
            <a:r>
              <a:rPr lang="en-US" altLang="zh-CN" sz="3600" dirty="0">
                <a:latin typeface="+mj-lt"/>
                <a:ea typeface="SimSun" pitchFamily="2" charset="-122"/>
              </a:rPr>
              <a:t>)</a:t>
            </a:r>
            <a:r>
              <a:rPr lang="zh-CN" altLang="en-US" sz="3600" dirty="0" smtClean="0">
                <a:latin typeface="+mj-lt"/>
                <a:ea typeface="SimSun" pitchFamily="2" charset="-122"/>
              </a:rPr>
              <a:t>俱</a:t>
            </a:r>
            <a:endParaRPr lang="en-US" altLang="zh-CN" sz="3600" dirty="0" smtClean="0">
              <a:latin typeface="+mj-lt"/>
              <a:ea typeface="SimSun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媽媽炒的菜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色香味</a:t>
            </a:r>
            <a:r>
              <a:rPr lang="zh-CN" altLang="en-US" sz="3600" b="1" u="sng" dirty="0">
                <a:ea typeface="宋体" pitchFamily="2" charset="-122"/>
              </a:rPr>
              <a:t>俱全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我家的客廳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裡有很多</a:t>
            </a:r>
            <a:r>
              <a:rPr lang="zh-CN" altLang="en-US" sz="3600" b="1" u="sng" dirty="0">
                <a:ea typeface="宋体" pitchFamily="2" charset="-122"/>
              </a:rPr>
              <a:t>傢俱</a:t>
            </a:r>
            <a:r>
              <a:rPr lang="zh-CN" altLang="en-US" sz="3200" dirty="0" smtClean="0">
                <a:ea typeface="SimSun" pitchFamily="2" charset="-122"/>
              </a:rPr>
              <a:t>。</a:t>
            </a:r>
            <a:endParaRPr lang="zh-CN" altLang="en-US" sz="3200" b="1" dirty="0" smtClean="0">
              <a:latin typeface="+mj-lt"/>
              <a:ea typeface="SimSun" pitchFamily="2" charset="-122"/>
            </a:endParaRPr>
          </a:p>
          <a:p>
            <a:pPr marL="0" indent="0" eaLnBrk="1" hangingPunct="1">
              <a:buNone/>
            </a:pPr>
            <a:endParaRPr lang="zh-CN" altLang="en-US" sz="4900" dirty="0" smtClean="0">
              <a:latin typeface="+mj-lt"/>
              <a:ea typeface="SimSun" pitchFamily="2" charset="-122"/>
            </a:endParaRPr>
          </a:p>
          <a:p>
            <a:pPr marL="0" indent="0" eaLnBrk="1" hangingPunct="1">
              <a:buNone/>
            </a:pPr>
            <a:endParaRPr lang="zh-TW" altLang="en-US" sz="49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L4, 4-1 </a:t>
            </a:r>
            <a:r>
              <a:rPr lang="zh-CN" altLang="en-US" sz="6600" b="1" dirty="0" smtClean="0">
                <a:ea typeface="宋体" pitchFamily="2" charset="-122"/>
              </a:rPr>
              <a:t>飽</a:t>
            </a:r>
            <a:r>
              <a:rPr lang="en-US" altLang="zh-CN" sz="6600" b="1" dirty="0" smtClean="0">
                <a:ea typeface="宋体" pitchFamily="2" charset="-122"/>
              </a:rPr>
              <a:t>(</a:t>
            </a:r>
            <a:r>
              <a:rPr lang="zh-CN" altLang="en-US" sz="6600" b="1" dirty="0" smtClean="0">
                <a:ea typeface="宋体" pitchFamily="2" charset="-122"/>
              </a:rPr>
              <a:t>饱</a:t>
            </a:r>
            <a:r>
              <a:rPr lang="en-US" altLang="zh-CN" sz="6600" b="1" dirty="0" smtClean="0">
                <a:ea typeface="宋体" pitchFamily="2" charset="-122"/>
              </a:rPr>
              <a:t>)</a:t>
            </a:r>
            <a:r>
              <a:rPr lang="zh-CN" altLang="en-US" sz="6600" b="1" dirty="0" smtClean="0">
                <a:ea typeface="宋体" pitchFamily="2" charset="-122"/>
              </a:rPr>
              <a:t>便相</a:t>
            </a:r>
            <a:endParaRPr lang="zh-TW" altLang="en-US" sz="6600" b="1" dirty="0" smtClean="0">
              <a:ea typeface="宋体" pitchFamily="2" charset="-122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6388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飽：吃飽</a:t>
            </a:r>
            <a:r>
              <a:rPr lang="en-US" altLang="zh-CN" sz="3600" dirty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很飽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你</a:t>
            </a:r>
            <a:r>
              <a:rPr lang="zh-CN" altLang="en-US" sz="3600" b="1" u="sng" dirty="0" smtClean="0">
                <a:ea typeface="宋体" pitchFamily="2" charset="-122"/>
              </a:rPr>
              <a:t>吃飽</a:t>
            </a:r>
            <a:r>
              <a:rPr lang="zh-CN" altLang="en-US" sz="3600" dirty="0" smtClean="0">
                <a:ea typeface="宋体" pitchFamily="2" charset="-122"/>
              </a:rPr>
              <a:t>了嗎？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我吃得</a:t>
            </a:r>
            <a:r>
              <a:rPr lang="zh-CN" altLang="en-US" sz="3600" b="1" u="sng" dirty="0" smtClean="0">
                <a:ea typeface="宋体" pitchFamily="2" charset="-122"/>
              </a:rPr>
              <a:t>很飽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便：便飯</a:t>
            </a:r>
            <a:r>
              <a:rPr lang="en-US" altLang="zh-CN" sz="3600" dirty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方便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老師請我們去她家</a:t>
            </a:r>
            <a:r>
              <a:rPr lang="zh-CN" altLang="en-US" sz="3600" b="1" u="sng" dirty="0">
                <a:ea typeface="宋体" pitchFamily="2" charset="-122"/>
              </a:rPr>
              <a:t>便飯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在</a:t>
            </a:r>
            <a:r>
              <a:rPr lang="en-US" altLang="zh-CN" sz="3600" dirty="0" smtClean="0">
                <a:ea typeface="宋体" pitchFamily="2" charset="-122"/>
              </a:rPr>
              <a:t>LA</a:t>
            </a:r>
            <a:r>
              <a:rPr lang="zh-CN" altLang="en-US" sz="3600" dirty="0" smtClean="0">
                <a:ea typeface="宋体" pitchFamily="2" charset="-122"/>
              </a:rPr>
              <a:t>買東西很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b="1" u="sng" dirty="0">
                <a:ea typeface="宋体" pitchFamily="2" charset="-122"/>
              </a:rPr>
              <a:t>方便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相：相聚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互相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TW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我喜歡和我的好朋友們</a:t>
            </a:r>
            <a:r>
              <a:rPr lang="zh-CN" altLang="en-US" sz="3600" b="1" u="sng" dirty="0">
                <a:ea typeface="宋体" pitchFamily="2" charset="-122"/>
              </a:rPr>
              <a:t>相聚</a:t>
            </a:r>
            <a:r>
              <a:rPr lang="zh-CN" altLang="en-US" sz="3600" dirty="0" smtClean="0">
                <a:ea typeface="宋体" pitchFamily="2" charset="-122"/>
              </a:rPr>
              <a:t>在一起。</a:t>
            </a:r>
            <a:r>
              <a:rPr lang="en-US" altLang="zh-TW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和我的筆友</a:t>
            </a:r>
            <a:r>
              <a:rPr lang="zh-CN" altLang="en-US" sz="3600" b="1" u="sng" dirty="0">
                <a:ea typeface="宋体" pitchFamily="2" charset="-122"/>
              </a:rPr>
              <a:t>互相</a:t>
            </a:r>
            <a:r>
              <a:rPr lang="zh-CN" altLang="en-US" sz="3600" dirty="0" smtClean="0">
                <a:ea typeface="宋体" pitchFamily="2" charset="-122"/>
              </a:rPr>
              <a:t>寫電子郵件。</a:t>
            </a:r>
            <a:endParaRPr lang="zh-TW" altLang="en-US" sz="36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09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L4, 4-2 </a:t>
            </a:r>
            <a:r>
              <a:rPr lang="zh-CN" altLang="en-US" sz="6000" b="1" dirty="0" smtClean="0">
                <a:ea typeface="宋体" pitchFamily="2" charset="-122"/>
              </a:rPr>
              <a:t>聚乾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干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亦乎 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1816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聚：聚餐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相聚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我今晚要和同學</a:t>
            </a:r>
            <a:r>
              <a:rPr lang="zh-CN" altLang="en-US" sz="3200" b="1" u="sng" dirty="0" smtClean="0">
                <a:ea typeface="宋体" pitchFamily="2" charset="-122"/>
              </a:rPr>
              <a:t>聚餐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我和我的好朋友</a:t>
            </a:r>
            <a:r>
              <a:rPr lang="zh-CN" altLang="en-US" sz="3200" b="1" u="sng" dirty="0">
                <a:ea typeface="宋体" pitchFamily="2" charset="-122"/>
              </a:rPr>
              <a:t>相聚</a:t>
            </a:r>
            <a:r>
              <a:rPr lang="zh-CN" altLang="en-US" sz="3200" dirty="0" smtClean="0">
                <a:ea typeface="宋体" pitchFamily="2" charset="-122"/>
              </a:rPr>
              <a:t> 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的時候很開心。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乾：乾杯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餅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饼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乾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b="1" u="sng" dirty="0">
                <a:ea typeface="宋体" pitchFamily="2" charset="-122"/>
              </a:rPr>
              <a:t>乾杯</a:t>
            </a:r>
            <a:r>
              <a:rPr lang="zh-CN" altLang="en-US" sz="3200" dirty="0" smtClean="0">
                <a:ea typeface="宋体" pitchFamily="2" charset="-122"/>
              </a:rPr>
              <a:t>的意思就是要把酒杯裡的酒喝光。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巧克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力</a:t>
            </a:r>
            <a:r>
              <a:rPr lang="zh-CN" altLang="en-US" sz="3200" b="1" u="sng" dirty="0">
                <a:ea typeface="宋体" pitchFamily="2" charset="-122"/>
              </a:rPr>
              <a:t>餅乾</a:t>
            </a:r>
            <a:r>
              <a:rPr lang="zh-CN" altLang="en-US" sz="3200" dirty="0" smtClean="0">
                <a:ea typeface="宋体" pitchFamily="2" charset="-122"/>
              </a:rPr>
              <a:t>很好吃。</a:t>
            </a:r>
            <a:endParaRPr lang="en-US" altLang="zh-CN" sz="32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3200" dirty="0">
                <a:ea typeface="宋体" pitchFamily="2" charset="-122"/>
              </a:rPr>
              <a:t>亦，乎</a:t>
            </a:r>
            <a:r>
              <a:rPr lang="zh-CN" altLang="en-US" sz="3200" dirty="0" smtClean="0">
                <a:ea typeface="宋体" pitchFamily="2" charset="-122"/>
              </a:rPr>
              <a:t>：不亦樂乎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有朋自遠方來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b="1" u="sng" dirty="0">
                <a:ea typeface="宋体" pitchFamily="2" charset="-122"/>
              </a:rPr>
              <a:t>不亦樂乎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ea typeface="宋体" pitchFamily="2" charset="-122"/>
              </a:rPr>
              <a:t>L5/P1-1</a:t>
            </a:r>
            <a:r>
              <a:rPr lang="en-US" altLang="zh-CN" sz="4800" b="1" dirty="0" smtClean="0">
                <a:ea typeface="宋体" pitchFamily="2" charset="-122"/>
              </a:rPr>
              <a:t> </a:t>
            </a:r>
            <a:r>
              <a:rPr lang="zh-CN" altLang="en-US" sz="4800" b="1" dirty="0" smtClean="0">
                <a:ea typeface="宋体" pitchFamily="2" charset="-122"/>
              </a:rPr>
              <a:t>陰</a:t>
            </a:r>
            <a:r>
              <a:rPr lang="en-US" altLang="zh-CN" sz="4800" b="1" dirty="0" smtClean="0">
                <a:ea typeface="宋体" pitchFamily="2" charset="-122"/>
              </a:rPr>
              <a:t>(</a:t>
            </a:r>
            <a:r>
              <a:rPr lang="zh-CN" altLang="en-US" sz="4800" b="1" dirty="0" smtClean="0">
                <a:ea typeface="宋体" pitchFamily="2" charset="-122"/>
              </a:rPr>
              <a:t>阴</a:t>
            </a:r>
            <a:r>
              <a:rPr lang="en-US" altLang="zh-CN" sz="4800" b="1" dirty="0" smtClean="0">
                <a:ea typeface="宋体" pitchFamily="2" charset="-122"/>
              </a:rPr>
              <a:t>)</a:t>
            </a:r>
            <a:r>
              <a:rPr lang="zh-CN" altLang="en-US" sz="4800" b="1" dirty="0" smtClean="0">
                <a:ea typeface="宋体" pitchFamily="2" charset="-122"/>
              </a:rPr>
              <a:t>終</a:t>
            </a:r>
            <a:r>
              <a:rPr lang="en-US" altLang="zh-CN" sz="4800" b="1" dirty="0" smtClean="0">
                <a:ea typeface="宋体" pitchFamily="2" charset="-122"/>
              </a:rPr>
              <a:t>(</a:t>
            </a:r>
            <a:r>
              <a:rPr lang="zh-CN" altLang="en-US" sz="4800" b="1" dirty="0" smtClean="0">
                <a:ea typeface="宋体" pitchFamily="2" charset="-122"/>
              </a:rPr>
              <a:t>终</a:t>
            </a:r>
            <a:r>
              <a:rPr lang="en-US" altLang="zh-CN" sz="4800" b="1" dirty="0" smtClean="0">
                <a:ea typeface="宋体" pitchFamily="2" charset="-122"/>
              </a:rPr>
              <a:t>)</a:t>
            </a:r>
            <a:r>
              <a:rPr lang="zh-CN" altLang="en-US" sz="4800" b="1" dirty="0" smtClean="0">
                <a:ea typeface="宋体" pitchFamily="2" charset="-122"/>
              </a:rPr>
              <a:t>於誤</a:t>
            </a:r>
            <a:r>
              <a:rPr lang="en-US" altLang="zh-CN" sz="4800" b="1" dirty="0" smtClean="0">
                <a:ea typeface="宋体" pitchFamily="2" charset="-122"/>
              </a:rPr>
              <a:t>(</a:t>
            </a:r>
            <a:r>
              <a:rPr lang="zh-CN" altLang="en-US" sz="4800" b="1" dirty="0" smtClean="0">
                <a:ea typeface="宋体" pitchFamily="2" charset="-122"/>
              </a:rPr>
              <a:t>误</a:t>
            </a:r>
            <a:r>
              <a:rPr lang="en-US" altLang="zh-CN" sz="48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陰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陰天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我喜歡</a:t>
            </a:r>
            <a:r>
              <a:rPr lang="zh-CN" altLang="en-US" b="1" u="sng" dirty="0" smtClean="0">
                <a:ea typeface="宋体" pitchFamily="2" charset="-122"/>
              </a:rPr>
              <a:t>陰天</a:t>
            </a:r>
            <a:r>
              <a:rPr lang="zh-CN" altLang="en-US" dirty="0" smtClean="0">
                <a:ea typeface="宋体" pitchFamily="2" charset="-122"/>
              </a:rPr>
              <a:t>打籃球，因為很涼快。</a:t>
            </a:r>
          </a:p>
          <a:p>
            <a:pPr eaLnBrk="1" hangingPunct="1">
              <a:buSzPct val="180000"/>
              <a:buFont typeface="Wingdings" pitchFamily="2" charset="2"/>
              <a:buChar char="§"/>
            </a:pPr>
            <a:r>
              <a:rPr lang="zh-CN" altLang="en-US" dirty="0" smtClean="0">
                <a:ea typeface="宋体" pitchFamily="2" charset="-122"/>
              </a:rPr>
              <a:t>終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終於</a:t>
            </a:r>
            <a:r>
              <a:rPr lang="en-US" altLang="zh-CN" dirty="0">
                <a:ea typeface="宋体" pitchFamily="2" charset="-122"/>
              </a:rPr>
              <a:t>(</a:t>
            </a:r>
            <a:r>
              <a:rPr lang="zh-CN" altLang="en-US" dirty="0">
                <a:ea typeface="宋体" pitchFamily="2" charset="-122"/>
              </a:rPr>
              <a:t>于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，終點站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 </a:t>
            </a:r>
            <a:r>
              <a:rPr lang="zh-CN" altLang="en-US" dirty="0" smtClean="0">
                <a:ea typeface="宋体" pitchFamily="2" charset="-122"/>
              </a:rPr>
              <a:t>我</a:t>
            </a:r>
            <a:r>
              <a:rPr lang="zh-CN" altLang="en-US" b="1" u="sng" dirty="0" smtClean="0">
                <a:ea typeface="宋体" pitchFamily="2" charset="-122"/>
              </a:rPr>
              <a:t>終於</a:t>
            </a:r>
            <a:r>
              <a:rPr lang="zh-CN" altLang="en-US" dirty="0" smtClean="0">
                <a:ea typeface="宋体" pitchFamily="2" charset="-122"/>
              </a:rPr>
              <a:t>學會開車了</a:t>
            </a:r>
            <a:r>
              <a:rPr lang="zh-CN" altLang="en-US" sz="1000" dirty="0" smtClean="0">
                <a:ea typeface="宋体" pitchFamily="2" charset="-122"/>
              </a:rPr>
              <a:t>。</a:t>
            </a:r>
            <a:r>
              <a:rPr lang="zh-CN" altLang="en-US" dirty="0" smtClean="0">
                <a:ea typeface="宋体" pitchFamily="2" charset="-122"/>
              </a:rPr>
              <a:t>你知道這個公車的</a:t>
            </a:r>
            <a:r>
              <a:rPr lang="zh-CN" altLang="en-US" b="1" u="sng" dirty="0" smtClean="0">
                <a:ea typeface="宋体" pitchFamily="2" charset="-122"/>
              </a:rPr>
              <a:t>終點站</a:t>
            </a:r>
            <a:r>
              <a:rPr lang="zh-CN" altLang="en-US" dirty="0" smtClean="0">
                <a:ea typeface="宋体" pitchFamily="2" charset="-122"/>
              </a:rPr>
              <a:t>是哪裡？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於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關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关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於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於是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這一本書是</a:t>
            </a:r>
            <a:r>
              <a:rPr lang="zh-CN" altLang="en-US" b="1" u="sng" dirty="0">
                <a:ea typeface="宋体" pitchFamily="2" charset="-122"/>
              </a:rPr>
              <a:t>關於</a:t>
            </a:r>
            <a:r>
              <a:rPr lang="zh-CN" altLang="en-US" dirty="0" smtClean="0">
                <a:ea typeface="宋体" pitchFamily="2" charset="-122"/>
              </a:rPr>
              <a:t>中國菜。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妹妹生病了，</a:t>
            </a:r>
            <a:r>
              <a:rPr lang="zh-CN" altLang="en-US" b="1" u="sng" dirty="0">
                <a:ea typeface="宋体" pitchFamily="2" charset="-122"/>
              </a:rPr>
              <a:t>於是</a:t>
            </a:r>
            <a:r>
              <a:rPr lang="zh-CN" altLang="en-US" dirty="0" smtClean="0">
                <a:ea typeface="宋体" pitchFamily="2" charset="-122"/>
              </a:rPr>
              <a:t>媽媽帶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 </a:t>
            </a:r>
            <a:r>
              <a:rPr lang="zh-CN" altLang="en-US" dirty="0" smtClean="0">
                <a:ea typeface="宋体" pitchFamily="2" charset="-122"/>
              </a:rPr>
              <a:t>她去看醫生。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誤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誤點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点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，誤會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飛機</a:t>
            </a:r>
            <a:r>
              <a:rPr lang="zh-CN" altLang="en-US" b="1" u="sng" dirty="0">
                <a:ea typeface="宋体" pitchFamily="2" charset="-122"/>
              </a:rPr>
              <a:t>誤點</a:t>
            </a:r>
            <a:r>
              <a:rPr lang="zh-CN" altLang="en-US" dirty="0" smtClean="0">
                <a:ea typeface="宋体" pitchFamily="2" charset="-122"/>
              </a:rPr>
              <a:t>了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我們得再等</a:t>
            </a:r>
            <a:r>
              <a:rPr lang="en-US" altLang="zh-CN" dirty="0" smtClean="0">
                <a:ea typeface="宋体" pitchFamily="2" charset="-122"/>
              </a:rPr>
              <a:t>4</a:t>
            </a:r>
            <a:r>
              <a:rPr lang="zh-CN" altLang="en-US" dirty="0" smtClean="0">
                <a:ea typeface="宋体" pitchFamily="2" charset="-122"/>
              </a:rPr>
              <a:t>個小時。那只是一場</a:t>
            </a:r>
            <a:r>
              <a:rPr lang="zh-CN" altLang="en-US" b="1" u="sng" dirty="0" smtClean="0">
                <a:ea typeface="宋体" pitchFamily="2" charset="-122"/>
              </a:rPr>
              <a:t>誤會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L5/P1-2  </a:t>
            </a:r>
            <a:r>
              <a:rPr lang="zh-CN" altLang="en-US" sz="6000" b="1" dirty="0" smtClean="0">
                <a:ea typeface="宋体" pitchFamily="2" charset="-122"/>
              </a:rPr>
              <a:t>趕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赶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情津界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趕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>
                <a:ea typeface="宋体" pitchFamily="2" charset="-122"/>
              </a:rPr>
              <a:t>趕</a:t>
            </a:r>
            <a:r>
              <a:rPr lang="zh-CN" altLang="en-US" dirty="0" smtClean="0">
                <a:ea typeface="宋体" pitchFamily="2" charset="-122"/>
              </a:rPr>
              <a:t>快，趕走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b="1" u="sng" dirty="0" smtClean="0">
                <a:ea typeface="宋体" pitchFamily="2" charset="-122"/>
              </a:rPr>
              <a:t>趕快</a:t>
            </a:r>
            <a:r>
              <a:rPr lang="zh-CN" altLang="en-US" dirty="0" smtClean="0">
                <a:ea typeface="宋体" pitchFamily="2" charset="-122"/>
              </a:rPr>
              <a:t>走吧，上課時間要到了。快把蚊子</a:t>
            </a:r>
            <a:r>
              <a:rPr lang="zh-CN" altLang="en-US" b="1" u="sng" dirty="0" smtClean="0">
                <a:ea typeface="宋体" pitchFamily="2" charset="-122"/>
              </a:rPr>
              <a:t>趕走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情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愛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爱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情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情人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這是一本</a:t>
            </a:r>
            <a:r>
              <a:rPr lang="zh-CN" altLang="en-US" b="1" u="sng" dirty="0">
                <a:ea typeface="宋体" pitchFamily="2" charset="-122"/>
              </a:rPr>
              <a:t>愛情</a:t>
            </a:r>
            <a:r>
              <a:rPr lang="zh-CN" altLang="en-US" dirty="0" smtClean="0">
                <a:ea typeface="宋体" pitchFamily="2" charset="-122"/>
              </a:rPr>
              <a:t>故事。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b="1" u="sng" dirty="0">
                <a:ea typeface="宋体" pitchFamily="2" charset="-122"/>
              </a:rPr>
              <a:t>情人節</a:t>
            </a:r>
            <a:r>
              <a:rPr lang="zh-CN" altLang="en-US" dirty="0" smtClean="0">
                <a:ea typeface="宋体" pitchFamily="2" charset="-122"/>
              </a:rPr>
              <a:t>的時候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b="1" u="sng" dirty="0">
                <a:ea typeface="宋体" pitchFamily="2" charset="-122"/>
              </a:rPr>
              <a:t>情人</a:t>
            </a:r>
            <a:r>
              <a:rPr lang="zh-CN" altLang="en-US" dirty="0" smtClean="0">
                <a:ea typeface="宋体" pitchFamily="2" charset="-122"/>
              </a:rPr>
              <a:t>們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都會互相送禮物。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津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津津有味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妹妹喜歡吃餃子，她吃得</a:t>
            </a:r>
            <a:r>
              <a:rPr lang="zh-CN" altLang="en-US" b="1" u="sng" dirty="0">
                <a:ea typeface="宋体" pitchFamily="2" charset="-122"/>
              </a:rPr>
              <a:t>津津有味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界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世界，國界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TW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我大學畢業以後想去外面的</a:t>
            </a:r>
            <a:r>
              <a:rPr lang="zh-CN" altLang="en-US" b="1" u="sng" dirty="0">
                <a:ea typeface="宋体" pitchFamily="2" charset="-122"/>
              </a:rPr>
              <a:t>世界</a:t>
            </a:r>
            <a:r>
              <a:rPr lang="zh-CN" altLang="en-US" dirty="0" smtClean="0">
                <a:ea typeface="宋体" pitchFamily="2" charset="-122"/>
              </a:rPr>
              <a:t>看看。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兩國的</a:t>
            </a:r>
            <a:r>
              <a:rPr lang="zh-CN" altLang="en-US" b="1" u="sng" dirty="0" smtClean="0">
                <a:ea typeface="宋体" pitchFamily="2" charset="-122"/>
              </a:rPr>
              <a:t>國界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最好是山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endParaRPr lang="zh-TW" altLang="en-US" sz="32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ea typeface="宋体" pitchFamily="2" charset="-122"/>
              </a:rPr>
              <a:t>L5/P2-1</a:t>
            </a:r>
            <a:r>
              <a:rPr lang="zh-CN" altLang="en-US" sz="5400" b="1" smtClean="0">
                <a:ea typeface="宋体" pitchFamily="2" charset="-122"/>
              </a:rPr>
              <a:t>團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团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鬧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闹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笑繁榮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荣</a:t>
            </a:r>
            <a:r>
              <a:rPr lang="en-US" altLang="zh-CN" sz="5400" b="1" smtClean="0">
                <a:ea typeface="宋体" pitchFamily="2" charset="-122"/>
              </a:rPr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800600"/>
          </a:xfrm>
        </p:spPr>
        <p:txBody>
          <a:bodyPr/>
          <a:lstStyle/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團</a:t>
            </a:r>
            <a:r>
              <a:rPr lang="en-US" altLang="zh-CN" sz="2600" dirty="0" smtClean="0">
                <a:ea typeface="宋体" pitchFamily="2" charset="-122"/>
              </a:rPr>
              <a:t>:</a:t>
            </a:r>
            <a:r>
              <a:rPr lang="zh-CN" altLang="en-US" sz="2600" dirty="0">
                <a:ea typeface="宋体" pitchFamily="2" charset="-122"/>
              </a:rPr>
              <a:t>團</a:t>
            </a:r>
            <a:r>
              <a:rPr lang="zh-CN" altLang="en-US" sz="2600" dirty="0" smtClean="0">
                <a:ea typeface="宋体" pitchFamily="2" charset="-122"/>
              </a:rPr>
              <a:t>聚，旅行團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中國人過年的時候一定要一家人</a:t>
            </a:r>
            <a:r>
              <a:rPr lang="zh-CN" altLang="en-US" sz="2600" b="1" u="sng" dirty="0" smtClean="0">
                <a:ea typeface="宋体" pitchFamily="2" charset="-122"/>
              </a:rPr>
              <a:t>團聚</a:t>
            </a:r>
            <a:r>
              <a:rPr lang="zh-CN" altLang="en-US" sz="2600" dirty="0" smtClean="0">
                <a:ea typeface="宋体" pitchFamily="2" charset="-122"/>
              </a:rPr>
              <a:t>。我想參加</a:t>
            </a:r>
            <a:r>
              <a:rPr lang="zh-CN" altLang="en-US" sz="2600" b="1" u="sng" dirty="0" smtClean="0">
                <a:ea typeface="宋体" pitchFamily="2" charset="-122"/>
              </a:rPr>
              <a:t>旅行團</a:t>
            </a:r>
            <a:r>
              <a:rPr lang="zh-CN" altLang="en-US" sz="2600" dirty="0" smtClean="0">
                <a:ea typeface="宋体" pitchFamily="2" charset="-122"/>
              </a:rPr>
              <a:t>去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>
                <a:ea typeface="宋体" pitchFamily="2" charset="-122"/>
              </a:rPr>
              <a:t> </a:t>
            </a:r>
            <a:r>
              <a:rPr lang="en-US" altLang="zh-CN" sz="2600" dirty="0" smtClean="0">
                <a:ea typeface="宋体" pitchFamily="2" charset="-122"/>
              </a:rPr>
              <a:t>   </a:t>
            </a:r>
            <a:r>
              <a:rPr lang="zh-CN" altLang="en-US" sz="2600" dirty="0" smtClean="0">
                <a:ea typeface="宋体" pitchFamily="2" charset="-122"/>
              </a:rPr>
              <a:t>中國旅行。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鬧</a:t>
            </a:r>
            <a:r>
              <a:rPr lang="en-US" altLang="zh-CN" sz="2600" dirty="0" smtClean="0">
                <a:ea typeface="宋体" pitchFamily="2" charset="-122"/>
              </a:rPr>
              <a:t>:</a:t>
            </a:r>
            <a:r>
              <a:rPr lang="zh-CN" altLang="en-US" sz="2600" dirty="0" smtClean="0">
                <a:ea typeface="宋体" pitchFamily="2" charset="-122"/>
              </a:rPr>
              <a:t>鬧鐘</a:t>
            </a:r>
            <a:r>
              <a:rPr lang="en-US" altLang="zh-CN" sz="2600" dirty="0" smtClean="0">
                <a:ea typeface="宋体" pitchFamily="2" charset="-122"/>
              </a:rPr>
              <a:t>(</a:t>
            </a:r>
            <a:r>
              <a:rPr lang="zh-CN" altLang="en-US" sz="2600" dirty="0" smtClean="0">
                <a:ea typeface="宋体" pitchFamily="2" charset="-122"/>
              </a:rPr>
              <a:t>钟</a:t>
            </a:r>
            <a:r>
              <a:rPr lang="en-US" altLang="zh-CN" sz="2600" dirty="0" smtClean="0">
                <a:ea typeface="宋体" pitchFamily="2" charset="-122"/>
              </a:rPr>
              <a:t>),</a:t>
            </a:r>
            <a:r>
              <a:rPr lang="zh-CN" altLang="en-US" sz="2600" dirty="0" smtClean="0">
                <a:ea typeface="宋体" pitchFamily="2" charset="-122"/>
              </a:rPr>
              <a:t>熱鬧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我的</a:t>
            </a:r>
            <a:r>
              <a:rPr lang="zh-CN" altLang="en-US" sz="2600" b="1" u="sng" dirty="0">
                <a:ea typeface="宋体" pitchFamily="2" charset="-122"/>
              </a:rPr>
              <a:t>鬧鐘</a:t>
            </a:r>
            <a:r>
              <a:rPr lang="zh-CN" altLang="en-US" sz="2600" dirty="0" smtClean="0">
                <a:ea typeface="宋体" pitchFamily="2" charset="-122"/>
              </a:rPr>
              <a:t>每天叫我起床。</a:t>
            </a:r>
            <a:r>
              <a:rPr lang="en-US" altLang="zh-CN" sz="2600" dirty="0" smtClean="0">
                <a:ea typeface="宋体" pitchFamily="2" charset="-122"/>
              </a:rPr>
              <a:t>2.</a:t>
            </a:r>
            <a:r>
              <a:rPr lang="zh-CN" altLang="en-US" sz="2600" dirty="0" smtClean="0">
                <a:ea typeface="宋体" pitchFamily="2" charset="-122"/>
              </a:rPr>
              <a:t>我們</a:t>
            </a:r>
            <a:r>
              <a:rPr lang="zh-CN" altLang="en-US" sz="2600" dirty="0">
                <a:ea typeface="宋体" pitchFamily="2" charset="-122"/>
              </a:rPr>
              <a:t>一家人團</a:t>
            </a:r>
            <a:r>
              <a:rPr lang="zh-CN" altLang="en-US" sz="2600" dirty="0" smtClean="0">
                <a:ea typeface="宋体" pitchFamily="2" charset="-122"/>
              </a:rPr>
              <a:t>聚的時候好</a:t>
            </a:r>
            <a:r>
              <a:rPr lang="zh-CN" altLang="en-US" sz="2600" b="1" u="sng" dirty="0">
                <a:ea typeface="宋体" pitchFamily="2" charset="-122"/>
              </a:rPr>
              <a:t>熱鬧</a:t>
            </a:r>
            <a:r>
              <a:rPr lang="zh-CN" altLang="en-US" sz="2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笑</a:t>
            </a:r>
            <a:r>
              <a:rPr lang="en-US" altLang="zh-CN" sz="2600" dirty="0" smtClean="0">
                <a:ea typeface="宋体" pitchFamily="2" charset="-122"/>
              </a:rPr>
              <a:t>:</a:t>
            </a:r>
            <a:r>
              <a:rPr lang="zh-CN" altLang="en-US" sz="2600" dirty="0" smtClean="0">
                <a:ea typeface="宋体" pitchFamily="2" charset="-122"/>
              </a:rPr>
              <a:t>笑話</a:t>
            </a:r>
            <a:r>
              <a:rPr lang="en-US" altLang="zh-CN" sz="2600" dirty="0" smtClean="0">
                <a:ea typeface="宋体" pitchFamily="2" charset="-122"/>
              </a:rPr>
              <a:t>(</a:t>
            </a:r>
            <a:r>
              <a:rPr lang="zh-CN" altLang="en-US" sz="2600" dirty="0" smtClean="0">
                <a:ea typeface="宋体" pitchFamily="2" charset="-122"/>
              </a:rPr>
              <a:t>话</a:t>
            </a:r>
            <a:r>
              <a:rPr lang="en-US" altLang="zh-CN" sz="2600" dirty="0" smtClean="0">
                <a:ea typeface="宋体" pitchFamily="2" charset="-122"/>
              </a:rPr>
              <a:t>),</a:t>
            </a:r>
            <a:r>
              <a:rPr lang="zh-CN" altLang="en-US" sz="2600" dirty="0" smtClean="0">
                <a:ea typeface="宋体" pitchFamily="2" charset="-122"/>
              </a:rPr>
              <a:t>很好笑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我喜歡會說</a:t>
            </a:r>
            <a:r>
              <a:rPr lang="zh-CN" altLang="en-US" sz="2600" b="1" u="sng" dirty="0">
                <a:ea typeface="宋体" pitchFamily="2" charset="-122"/>
              </a:rPr>
              <a:t>笑話</a:t>
            </a:r>
            <a:r>
              <a:rPr lang="zh-CN" altLang="en-US" sz="2600" dirty="0" smtClean="0">
                <a:ea typeface="宋体" pitchFamily="2" charset="-122"/>
              </a:rPr>
              <a:t>的男朋友。</a:t>
            </a:r>
            <a:r>
              <a:rPr lang="en-US" altLang="zh-CN" sz="2600" dirty="0" smtClean="0">
                <a:ea typeface="宋体" pitchFamily="2" charset="-122"/>
              </a:rPr>
              <a:t>2.</a:t>
            </a:r>
            <a:r>
              <a:rPr lang="zh-CN" altLang="en-US" sz="2600" dirty="0" smtClean="0">
                <a:ea typeface="宋体" pitchFamily="2" charset="-122"/>
              </a:rPr>
              <a:t>這個笑話</a:t>
            </a:r>
            <a:r>
              <a:rPr lang="zh-CN" altLang="en-US" sz="2600" b="1" u="sng" dirty="0">
                <a:ea typeface="宋体" pitchFamily="2" charset="-122"/>
              </a:rPr>
              <a:t>很好笑</a:t>
            </a:r>
            <a:r>
              <a:rPr lang="zh-CN" altLang="en-US" sz="2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繁</a:t>
            </a:r>
            <a:r>
              <a:rPr lang="en-US" altLang="zh-CN" sz="2600" dirty="0" smtClean="0">
                <a:ea typeface="宋体" pitchFamily="2" charset="-122"/>
              </a:rPr>
              <a:t>:</a:t>
            </a:r>
            <a:r>
              <a:rPr lang="zh-CN" altLang="en-US" sz="2600" dirty="0" smtClean="0">
                <a:ea typeface="宋体" pitchFamily="2" charset="-122"/>
              </a:rPr>
              <a:t>繁重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大學生的功課很</a:t>
            </a:r>
            <a:r>
              <a:rPr lang="zh-CN" altLang="en-US" sz="2600" b="1" u="sng" dirty="0">
                <a:ea typeface="宋体" pitchFamily="2" charset="-122"/>
              </a:rPr>
              <a:t>繁重</a:t>
            </a:r>
            <a:r>
              <a:rPr lang="zh-CN" altLang="en-US" sz="2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榮</a:t>
            </a:r>
            <a:r>
              <a:rPr lang="en-US" altLang="zh-CN" sz="2600" dirty="0" smtClean="0">
                <a:ea typeface="宋体" pitchFamily="2" charset="-122"/>
              </a:rPr>
              <a:t>:</a:t>
            </a:r>
            <a:r>
              <a:rPr lang="zh-CN" altLang="en-US" sz="2600" dirty="0" smtClean="0">
                <a:ea typeface="宋体" pitchFamily="2" charset="-122"/>
              </a:rPr>
              <a:t>榮幸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我很</a:t>
            </a:r>
            <a:r>
              <a:rPr lang="zh-CN" altLang="en-US" sz="2600" b="1" u="sng" dirty="0">
                <a:ea typeface="宋体" pitchFamily="2" charset="-122"/>
              </a:rPr>
              <a:t>榮幸</a:t>
            </a:r>
            <a:r>
              <a:rPr lang="zh-CN" altLang="en-US" sz="2600" dirty="0" smtClean="0">
                <a:ea typeface="宋体" pitchFamily="2" charset="-122"/>
              </a:rPr>
              <a:t>能來參加你的生日舞會</a:t>
            </a:r>
            <a:r>
              <a:rPr lang="zh-CN" altLang="en-US" sz="2400" dirty="0" smtClean="0">
                <a:ea typeface="宋体" pitchFamily="2" charset="-122"/>
              </a:rPr>
              <a:t>。</a:t>
            </a:r>
            <a:endParaRPr lang="zh-TW" altLang="en-US" sz="24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L1, 2-1 </a:t>
            </a:r>
            <a:r>
              <a:rPr lang="zh-CN" altLang="en-US" sz="6600" b="1" dirty="0" smtClean="0">
                <a:ea typeface="宋体" pitchFamily="2" charset="-122"/>
              </a:rPr>
              <a:t>破合主負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TW" altLang="en-US" dirty="0" smtClean="0"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2578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破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破產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>
                <a:ea typeface="宋体" pitchFamily="2" charset="-122"/>
              </a:rPr>
              <a:t>打</a:t>
            </a:r>
            <a:r>
              <a:rPr lang="zh-CN" altLang="en-US" dirty="0" smtClean="0">
                <a:ea typeface="宋体" pitchFamily="2" charset="-122"/>
              </a:rPr>
              <a:t>破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他</a:t>
            </a:r>
            <a:r>
              <a:rPr lang="zh-CN" altLang="en-US" b="1" u="sng" dirty="0" smtClean="0">
                <a:ea typeface="宋体" pitchFamily="2" charset="-122"/>
              </a:rPr>
              <a:t>破產</a:t>
            </a:r>
            <a:r>
              <a:rPr lang="zh-CN" altLang="en-US" dirty="0" smtClean="0">
                <a:ea typeface="宋体" pitchFamily="2" charset="-122"/>
              </a:rPr>
              <a:t>了，付不出房租。</a:t>
            </a:r>
            <a:r>
              <a:rPr lang="en-US" altLang="zh-CN" dirty="0">
                <a:ea typeface="宋体" pitchFamily="2" charset="-122"/>
              </a:rPr>
              <a:t>2</a:t>
            </a:r>
            <a:r>
              <a:rPr lang="en-US" altLang="zh-CN" dirty="0" smtClean="0">
                <a:ea typeface="宋体" pitchFamily="2" charset="-122"/>
              </a:rPr>
              <a:t>.</a:t>
            </a:r>
            <a:r>
              <a:rPr lang="zh-CN" altLang="en-US" dirty="0" smtClean="0">
                <a:ea typeface="宋体" pitchFamily="2" charset="-122"/>
              </a:rPr>
              <a:t>我不小心把碗</a:t>
            </a:r>
            <a:r>
              <a:rPr lang="zh-CN" altLang="en-US" b="1" u="sng" dirty="0">
                <a:ea typeface="宋体" pitchFamily="2" charset="-122"/>
              </a:rPr>
              <a:t>打破</a:t>
            </a:r>
            <a:r>
              <a:rPr lang="zh-CN" altLang="en-US" dirty="0" smtClean="0">
                <a:ea typeface="宋体" pitchFamily="2" charset="-122"/>
              </a:rPr>
              <a:t>了。</a:t>
            </a:r>
            <a:endParaRPr lang="zh-CN" altLang="en-US" dirty="0">
              <a:ea typeface="宋体" pitchFamily="2" charset="-122"/>
            </a:endParaRPr>
          </a:p>
          <a:p>
            <a:pPr eaLnBrk="1" hangingPunct="1"/>
            <a:r>
              <a:rPr lang="zh-TW" altLang="en-US" dirty="0" smtClean="0">
                <a:ea typeface="宋体" pitchFamily="2" charset="-122"/>
              </a:rPr>
              <a:t>合</a:t>
            </a:r>
            <a:r>
              <a:rPr lang="en-US" altLang="zh-TW" dirty="0" smtClean="0">
                <a:ea typeface="宋体" pitchFamily="2" charset="-122"/>
              </a:rPr>
              <a:t>:</a:t>
            </a:r>
            <a:r>
              <a:rPr lang="zh-TW" altLang="en-US" dirty="0" smtClean="0">
                <a:ea typeface="宋体" pitchFamily="2" charset="-122"/>
              </a:rPr>
              <a:t>合</a:t>
            </a:r>
            <a:r>
              <a:rPr lang="zh-TW" altLang="en-US" dirty="0">
                <a:ea typeface="宋体" pitchFamily="2" charset="-122"/>
              </a:rPr>
              <a:t>作</a:t>
            </a:r>
            <a:r>
              <a:rPr lang="en-US" altLang="zh-TW" dirty="0">
                <a:ea typeface="宋体" pitchFamily="2" charset="-122"/>
              </a:rPr>
              <a:t>,</a:t>
            </a:r>
            <a:r>
              <a:rPr lang="zh-TW" altLang="en-US" dirty="0">
                <a:ea typeface="宋体" pitchFamily="2" charset="-122"/>
              </a:rPr>
              <a:t>集合</a:t>
            </a:r>
            <a:r>
              <a:rPr lang="en-US" altLang="zh-TW" dirty="0">
                <a:ea typeface="宋体" pitchFamily="2" charset="-122"/>
              </a:rPr>
              <a:t>,</a:t>
            </a:r>
            <a:r>
              <a:rPr lang="zh-TW" altLang="en-US" dirty="0">
                <a:ea typeface="宋体" pitchFamily="2" charset="-122"/>
              </a:rPr>
              <a:t>聯</a:t>
            </a:r>
            <a:r>
              <a:rPr lang="zh-TW" altLang="en-US" dirty="0" smtClean="0">
                <a:ea typeface="宋体" pitchFamily="2" charset="-122"/>
              </a:rPr>
              <a:t>合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我和同學</a:t>
            </a:r>
            <a:r>
              <a:rPr lang="zh-CN" altLang="en-US" b="1" u="sng" dirty="0" smtClean="0">
                <a:ea typeface="宋体" pitchFamily="2" charset="-122"/>
              </a:rPr>
              <a:t>合作</a:t>
            </a:r>
            <a:r>
              <a:rPr lang="zh-CN" altLang="en-US" dirty="0" smtClean="0">
                <a:ea typeface="宋体" pitchFamily="2" charset="-122"/>
              </a:rPr>
              <a:t>把作業做完了。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美國和日本</a:t>
            </a:r>
            <a:r>
              <a:rPr lang="zh-CN" altLang="en-US" b="1" u="sng" dirty="0" smtClean="0">
                <a:ea typeface="宋体" pitchFamily="2" charset="-122"/>
              </a:rPr>
              <a:t>聯合</a:t>
            </a:r>
            <a:r>
              <a:rPr lang="zh-CN" altLang="en-US" dirty="0" smtClean="0">
                <a:ea typeface="宋体" pitchFamily="2" charset="-122"/>
              </a:rPr>
              <a:t>對付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    </a:t>
            </a:r>
            <a:r>
              <a:rPr lang="zh-CN" altLang="en-US" dirty="0" smtClean="0">
                <a:ea typeface="宋体" pitchFamily="2" charset="-122"/>
              </a:rPr>
              <a:t>北韓。</a:t>
            </a:r>
            <a:endParaRPr lang="en-US" altLang="zh-CN" dirty="0">
              <a:ea typeface="宋体" pitchFamily="2" charset="-122"/>
            </a:endParaRP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主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主</a:t>
            </a:r>
            <a:r>
              <a:rPr lang="zh-CN" altLang="en-US" dirty="0">
                <a:ea typeface="宋体" pitchFamily="2" charset="-122"/>
              </a:rPr>
              <a:t>人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做主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這隻小狗的</a:t>
            </a:r>
            <a:r>
              <a:rPr lang="zh-CN" altLang="en-US" b="1" u="sng" dirty="0">
                <a:ea typeface="宋体" pitchFamily="2" charset="-122"/>
              </a:rPr>
              <a:t>主人</a:t>
            </a:r>
            <a:r>
              <a:rPr lang="zh-CN" altLang="en-US" dirty="0" smtClean="0">
                <a:ea typeface="宋体" pitchFamily="2" charset="-122"/>
              </a:rPr>
              <a:t>是誰？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爸爸</a:t>
            </a:r>
            <a:r>
              <a:rPr lang="zh-CN" altLang="en-US" b="1" u="sng" dirty="0">
                <a:ea typeface="宋体" pitchFamily="2" charset="-122"/>
              </a:rPr>
              <a:t>做主</a:t>
            </a:r>
            <a:r>
              <a:rPr lang="zh-CN" altLang="en-US" dirty="0" smtClean="0">
                <a:ea typeface="宋体" pitchFamily="2" charset="-122"/>
              </a:rPr>
              <a:t>買下了這一輛紅車。</a:t>
            </a:r>
            <a:endParaRPr lang="zh-CN" altLang="en-US" dirty="0">
              <a:ea typeface="宋体" pitchFamily="2" charset="-122"/>
            </a:endParaRP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負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負擔</a:t>
            </a:r>
            <a:endParaRPr lang="en-US" altLang="zh-CN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</a:t>
            </a:r>
            <a:r>
              <a:rPr lang="zh-CN" altLang="en-US" dirty="0" smtClean="0">
                <a:ea typeface="宋体" pitchFamily="2" charset="-122"/>
              </a:rPr>
              <a:t>私立大學學費太貴了，我們</a:t>
            </a:r>
            <a:r>
              <a:rPr lang="zh-CN" altLang="en-US" b="1" u="sng" dirty="0">
                <a:ea typeface="宋体" pitchFamily="2" charset="-122"/>
              </a:rPr>
              <a:t>負擔</a:t>
            </a:r>
            <a:r>
              <a:rPr lang="zh-CN" altLang="en-US" dirty="0" smtClean="0">
                <a:ea typeface="宋体" pitchFamily="2" charset="-122"/>
              </a:rPr>
              <a:t>不起。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zh-CN" sz="4800" b="1" dirty="0" smtClean="0">
                <a:ea typeface="宋体" pitchFamily="2" charset="-122"/>
              </a:rPr>
              <a:t>L5/P2-2</a:t>
            </a:r>
            <a:r>
              <a:rPr lang="en-US" altLang="zh-CN" sz="5400" b="1" dirty="0" smtClean="0">
                <a:ea typeface="宋体" pitchFamily="2" charset="-122"/>
              </a:rPr>
              <a:t> </a:t>
            </a:r>
            <a:r>
              <a:rPr lang="zh-CN" altLang="en-US" sz="5400" b="1" dirty="0" smtClean="0">
                <a:ea typeface="宋体" pitchFamily="2" charset="-122"/>
              </a:rPr>
              <a:t>廈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厦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雖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虽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挺值</a:t>
            </a:r>
            <a:endParaRPr lang="zh-TW" altLang="en-US" sz="5400" b="1" dirty="0" smtClean="0">
              <a:ea typeface="宋体" pitchFamily="2" charset="-12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1054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廈：大廈</a:t>
            </a:r>
            <a:r>
              <a:rPr lang="en-US" altLang="en-US" dirty="0" err="1" smtClean="0"/>
              <a:t>shà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上海有很多高樓</a:t>
            </a:r>
            <a:r>
              <a:rPr lang="zh-CN" altLang="en-US" b="1" u="sng" dirty="0" smtClean="0">
                <a:ea typeface="宋体" pitchFamily="2" charset="-122"/>
              </a:rPr>
              <a:t>大廈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雖：雖然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b="1" u="sng" dirty="0">
                <a:ea typeface="宋体" pitchFamily="2" charset="-122"/>
              </a:rPr>
              <a:t>雖然</a:t>
            </a:r>
            <a:r>
              <a:rPr lang="zh-CN" altLang="en-US" dirty="0" smtClean="0">
                <a:ea typeface="宋体" pitchFamily="2" charset="-122"/>
              </a:rPr>
              <a:t>我會游泳，但是我還不敢救人。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挺：挺好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挺棒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姐姐的成績</a:t>
            </a:r>
            <a:r>
              <a:rPr lang="zh-CN" altLang="en-US" b="1" u="sng" dirty="0">
                <a:ea typeface="宋体" pitchFamily="2" charset="-122"/>
              </a:rPr>
              <a:t>挺好</a:t>
            </a:r>
            <a:r>
              <a:rPr lang="zh-CN" altLang="en-US" dirty="0" smtClean="0">
                <a:ea typeface="宋体" pitchFamily="2" charset="-122"/>
              </a:rPr>
              <a:t>的。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他的籃球打得</a:t>
            </a:r>
            <a:r>
              <a:rPr lang="zh-CN" altLang="en-US" b="1" u="sng" dirty="0">
                <a:ea typeface="宋体" pitchFamily="2" charset="-122"/>
              </a:rPr>
              <a:t>挺棒</a:t>
            </a:r>
            <a:r>
              <a:rPr lang="zh-CN" altLang="en-US" dirty="0" smtClean="0">
                <a:ea typeface="宋体" pitchFamily="2" charset="-122"/>
              </a:rPr>
              <a:t>的。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值：價值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值得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這一塊土地很有</a:t>
            </a:r>
            <a:r>
              <a:rPr lang="zh-CN" altLang="en-US" b="1" u="sng" dirty="0">
                <a:ea typeface="宋体" pitchFamily="2" charset="-122"/>
              </a:rPr>
              <a:t>價值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西安很好玩，是</a:t>
            </a:r>
            <a:r>
              <a:rPr lang="zh-CN" altLang="en-US" b="1" u="sng" dirty="0">
                <a:ea typeface="宋体" pitchFamily="2" charset="-122"/>
              </a:rPr>
              <a:t>值得</a:t>
            </a:r>
            <a:r>
              <a:rPr lang="zh-CN" altLang="en-US" dirty="0" smtClean="0">
                <a:ea typeface="宋体" pitchFamily="2" charset="-122"/>
              </a:rPr>
              <a:t>一去的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好地方。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5400" b="1" smtClean="0">
                <a:ea typeface="宋体" pitchFamily="2" charset="-122"/>
              </a:rPr>
              <a:t>L6/P1-1 </a:t>
            </a:r>
            <a:r>
              <a:rPr lang="zh-CN" altLang="en-US" sz="5400" b="1" smtClean="0">
                <a:ea typeface="宋体" pitchFamily="2" charset="-122"/>
              </a:rPr>
              <a:t>銀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银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 帳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帐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 戶存</a:t>
            </a:r>
            <a:endParaRPr lang="zh-TW" altLang="en-US" sz="5400" b="1" smtClean="0">
              <a:ea typeface="宋体" pitchFamily="2" charset="-12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334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銀：銀色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銀行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去年我在北京過了一個</a:t>
            </a:r>
            <a:r>
              <a:rPr lang="zh-CN" altLang="en-US" b="1" u="sng" dirty="0" smtClean="0">
                <a:ea typeface="宋体" pitchFamily="2" charset="-122"/>
              </a:rPr>
              <a:t>銀色</a:t>
            </a:r>
            <a:r>
              <a:rPr lang="zh-CN" altLang="en-US" dirty="0" smtClean="0">
                <a:ea typeface="宋体" pitchFamily="2" charset="-122"/>
              </a:rPr>
              <a:t>聖誕。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學校旁邊有一家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b="1" u="sng" dirty="0">
                <a:ea typeface="宋体" pitchFamily="2" charset="-122"/>
              </a:rPr>
              <a:t>銀行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帳：結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结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帳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帳號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媽媽拿著她買的襯衫去</a:t>
            </a:r>
            <a:r>
              <a:rPr lang="zh-CN" altLang="en-US" b="1" u="sng" dirty="0">
                <a:ea typeface="宋体" pitchFamily="2" charset="-122"/>
              </a:rPr>
              <a:t>結</a:t>
            </a:r>
            <a:r>
              <a:rPr lang="en-US" altLang="zh-CN" b="1" u="sng" dirty="0">
                <a:ea typeface="宋体" pitchFamily="2" charset="-122"/>
              </a:rPr>
              <a:t>(</a:t>
            </a:r>
            <a:r>
              <a:rPr lang="zh-CN" altLang="en-US" b="1" u="sng" dirty="0">
                <a:ea typeface="宋体" pitchFamily="2" charset="-122"/>
              </a:rPr>
              <a:t>结</a:t>
            </a:r>
            <a:r>
              <a:rPr lang="en-US" altLang="zh-CN" b="1" u="sng" dirty="0">
                <a:ea typeface="宋体" pitchFamily="2" charset="-122"/>
              </a:rPr>
              <a:t>)</a:t>
            </a:r>
            <a:r>
              <a:rPr lang="zh-CN" altLang="en-US" b="1" u="sng" dirty="0">
                <a:ea typeface="宋体" pitchFamily="2" charset="-122"/>
              </a:rPr>
              <a:t>帳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你記得你的銀行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b="1" u="sng" dirty="0" smtClean="0">
                <a:ea typeface="宋体" pitchFamily="2" charset="-122"/>
              </a:rPr>
              <a:t>帳號</a:t>
            </a:r>
            <a:r>
              <a:rPr lang="zh-CN" altLang="en-US" dirty="0" smtClean="0">
                <a:ea typeface="宋体" pitchFamily="2" charset="-122"/>
              </a:rPr>
              <a:t>嗎？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戶：開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开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戶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帳戶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姐姐上大學前去銀行</a:t>
            </a:r>
            <a:r>
              <a:rPr lang="zh-CN" altLang="en-US" b="1" u="sng" dirty="0">
                <a:ea typeface="宋体" pitchFamily="2" charset="-122"/>
              </a:rPr>
              <a:t>開戶</a:t>
            </a:r>
            <a:r>
              <a:rPr lang="zh-CN" altLang="en-US" dirty="0" smtClean="0">
                <a:ea typeface="宋体" pitchFamily="2" charset="-122"/>
              </a:rPr>
              <a:t>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我的</a:t>
            </a:r>
            <a:r>
              <a:rPr lang="zh-CN" altLang="en-US" b="1" u="sng" dirty="0">
                <a:ea typeface="宋体" pitchFamily="2" charset="-122"/>
              </a:rPr>
              <a:t>帳戶</a:t>
            </a:r>
            <a:r>
              <a:rPr lang="zh-CN" altLang="en-US" dirty="0" smtClean="0">
                <a:ea typeface="宋体" pitchFamily="2" charset="-122"/>
              </a:rPr>
              <a:t>裡只有五元。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存：存錢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我要</a:t>
            </a:r>
            <a:r>
              <a:rPr lang="zh-CN" altLang="en-US" b="1" u="sng" dirty="0">
                <a:ea typeface="宋体" pitchFamily="2" charset="-122"/>
              </a:rPr>
              <a:t>存錢</a:t>
            </a:r>
            <a:r>
              <a:rPr lang="zh-CN" altLang="en-US" dirty="0" smtClean="0">
                <a:ea typeface="宋体" pitchFamily="2" charset="-122"/>
              </a:rPr>
              <a:t>去中國旅行。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smtClean="0">
                <a:ea typeface="宋体" pitchFamily="2" charset="-122"/>
              </a:rPr>
              <a:t>L6/P1-2 </a:t>
            </a:r>
            <a:r>
              <a:rPr lang="zh-CN" altLang="en-US" sz="6000" b="1" smtClean="0">
                <a:ea typeface="宋体" pitchFamily="2" charset="-122"/>
              </a:rPr>
              <a:t>款 取 利</a:t>
            </a:r>
            <a:endParaRPr lang="zh-TW" altLang="en-US" sz="6000" b="1" smtClean="0">
              <a:ea typeface="宋体" pitchFamily="2" charset="-122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816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款：存款，取款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你的銀行戶頭裡有多少</a:t>
            </a:r>
            <a:r>
              <a:rPr lang="zh-CN" altLang="en-US" sz="3600" b="1" u="sng" dirty="0" smtClean="0">
                <a:ea typeface="宋体" pitchFamily="2" charset="-122"/>
              </a:rPr>
              <a:t>存款</a:t>
            </a:r>
            <a:r>
              <a:rPr lang="zh-CN" altLang="en-US" sz="3600" dirty="0" smtClean="0">
                <a:ea typeface="宋体" pitchFamily="2" charset="-122"/>
              </a:rPr>
              <a:t>？媽媽到銀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行去</a:t>
            </a:r>
            <a:r>
              <a:rPr lang="zh-CN" altLang="en-US" sz="3600" b="1" u="sng" dirty="0" smtClean="0">
                <a:ea typeface="宋体" pitchFamily="2" charset="-122"/>
              </a:rPr>
              <a:t>取款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取：錄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录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  <a:r>
              <a:rPr lang="zh-CN" altLang="en-US" sz="3600" dirty="0" smtClean="0">
                <a:ea typeface="宋体" pitchFamily="2" charset="-122"/>
              </a:rPr>
              <a:t>取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取消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1.UCLA</a:t>
            </a:r>
            <a:r>
              <a:rPr lang="zh-CN" altLang="en-US" sz="3600" b="1" u="sng" dirty="0">
                <a:ea typeface="宋体" pitchFamily="2" charset="-122"/>
              </a:rPr>
              <a:t>錄取</a:t>
            </a:r>
            <a:r>
              <a:rPr lang="zh-CN" altLang="en-US" sz="3600" dirty="0" smtClean="0">
                <a:ea typeface="宋体" pitchFamily="2" charset="-122"/>
              </a:rPr>
              <a:t>我了。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今天的會議</a:t>
            </a:r>
            <a:r>
              <a:rPr lang="zh-CN" altLang="en-US" sz="3600" b="1" u="sng" dirty="0">
                <a:ea typeface="宋体" pitchFamily="2" charset="-122"/>
              </a:rPr>
              <a:t>取消</a:t>
            </a:r>
            <a:r>
              <a:rPr lang="zh-CN" altLang="en-US" sz="3600" dirty="0" smtClean="0">
                <a:ea typeface="宋体" pitchFamily="2" charset="-122"/>
              </a:rPr>
              <a:t>了。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利：流利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利息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我會說很</a:t>
            </a:r>
            <a:r>
              <a:rPr lang="zh-CN" altLang="en-US" sz="3600" b="1" u="sng" dirty="0">
                <a:ea typeface="宋体" pitchFamily="2" charset="-122"/>
              </a:rPr>
              <a:t>流利</a:t>
            </a:r>
            <a:r>
              <a:rPr lang="zh-CN" altLang="en-US" sz="3600" dirty="0" smtClean="0">
                <a:ea typeface="宋体" pitchFamily="2" charset="-122"/>
              </a:rPr>
              <a:t>的中文。這家銀行的</a:t>
            </a:r>
            <a:r>
              <a:rPr lang="zh-CN" altLang="en-US" sz="3600" b="1" u="sng" dirty="0">
                <a:ea typeface="宋体" pitchFamily="2" charset="-122"/>
              </a:rPr>
              <a:t>利息</a:t>
            </a:r>
            <a:endParaRPr lang="en-US" altLang="zh-CN" sz="3600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不很高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endParaRPr lang="en-US" altLang="zh-CN" sz="32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L6/P2-1 </a:t>
            </a:r>
            <a:r>
              <a:rPr lang="zh-CN" altLang="en-US" sz="6600" b="1" dirty="0" smtClean="0">
                <a:ea typeface="宋体" pitchFamily="2" charset="-122"/>
              </a:rPr>
              <a:t>率儲</a:t>
            </a:r>
            <a:r>
              <a:rPr lang="en-US" altLang="zh-CN" sz="6600" b="1" dirty="0" smtClean="0">
                <a:ea typeface="宋体" pitchFamily="2" charset="-122"/>
              </a:rPr>
              <a:t>(</a:t>
            </a:r>
            <a:r>
              <a:rPr lang="zh-CN" altLang="en-US" sz="6600" b="1" dirty="0" smtClean="0">
                <a:ea typeface="宋体" pitchFamily="2" charset="-122"/>
              </a:rPr>
              <a:t>储</a:t>
            </a:r>
            <a:r>
              <a:rPr lang="en-US" altLang="zh-CN" sz="6600" b="1" dirty="0" smtClean="0">
                <a:ea typeface="宋体" pitchFamily="2" charset="-122"/>
              </a:rPr>
              <a:t>)</a:t>
            </a:r>
            <a:r>
              <a:rPr lang="zh-CN" altLang="en-US" sz="6600" b="1" dirty="0" smtClean="0">
                <a:ea typeface="宋体" pitchFamily="2" charset="-122"/>
              </a:rPr>
              <a:t>蓄之</a:t>
            </a:r>
            <a:endParaRPr lang="zh-TW" altLang="en-US" sz="6600" b="1" dirty="0" smtClean="0">
              <a:ea typeface="宋体" pitchFamily="2" charset="-12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763000" cy="5029200"/>
          </a:xfrm>
        </p:spPr>
        <p:txBody>
          <a:bodyPr/>
          <a:lstStyle/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率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效率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比率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學生要學會有</a:t>
            </a:r>
            <a:r>
              <a:rPr lang="zh-CN" altLang="en-US" sz="2900" b="1" u="sng" dirty="0" smtClean="0">
                <a:ea typeface="宋体" pitchFamily="2" charset="-122"/>
              </a:rPr>
              <a:t>效率</a:t>
            </a:r>
            <a:r>
              <a:rPr lang="zh-CN" altLang="en-US" sz="2900" dirty="0" smtClean="0">
                <a:ea typeface="宋体" pitchFamily="2" charset="-122"/>
              </a:rPr>
              <a:t>的讀書。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我們英文班的男女生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b="1" u="sng" dirty="0">
                <a:ea typeface="宋体" pitchFamily="2" charset="-122"/>
              </a:rPr>
              <a:t>比率</a:t>
            </a:r>
            <a:r>
              <a:rPr lang="zh-CN" altLang="en-US" sz="2900" dirty="0" smtClean="0">
                <a:ea typeface="宋体" pitchFamily="2" charset="-122"/>
              </a:rPr>
              <a:t>是</a:t>
            </a:r>
            <a:r>
              <a:rPr lang="en-US" altLang="zh-CN" sz="2900" dirty="0" smtClean="0">
                <a:ea typeface="宋体" pitchFamily="2" charset="-122"/>
              </a:rPr>
              <a:t>5</a:t>
            </a:r>
            <a:r>
              <a:rPr lang="zh-CN" altLang="en-US" sz="2900" dirty="0">
                <a:ea typeface="宋体" pitchFamily="2" charset="-122"/>
              </a:rPr>
              <a:t>比</a:t>
            </a:r>
            <a:r>
              <a:rPr lang="en-US" altLang="zh-CN" sz="2900" dirty="0" smtClean="0">
                <a:ea typeface="宋体" pitchFamily="2" charset="-122"/>
              </a:rPr>
              <a:t>1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儲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儲蓄</a:t>
            </a:r>
            <a:endParaRPr lang="en-US" altLang="zh-CN" sz="2900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>
                <a:ea typeface="宋体" pitchFamily="2" charset="-122"/>
              </a:rPr>
              <a:t>美國人不喜歡</a:t>
            </a:r>
            <a:r>
              <a:rPr lang="zh-CN" altLang="en-US" sz="2900" b="1" u="sng" dirty="0">
                <a:ea typeface="宋体" pitchFamily="2" charset="-122"/>
              </a:rPr>
              <a:t>儲蓄</a:t>
            </a:r>
            <a:r>
              <a:rPr lang="zh-CN" altLang="en-US" sz="2900" dirty="0">
                <a:ea typeface="宋体" pitchFamily="2" charset="-122"/>
              </a:rPr>
              <a:t>。</a:t>
            </a:r>
            <a:endParaRPr lang="en-US" altLang="zh-CN" sz="29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蓄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>
                <a:ea typeface="宋体" pitchFamily="2" charset="-122"/>
              </a:rPr>
              <a:t>蓄水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 有一</a:t>
            </a:r>
            <a:r>
              <a:rPr lang="zh-CN" altLang="en-US" sz="2900" dirty="0">
                <a:ea typeface="宋体" pitchFamily="2" charset="-122"/>
              </a:rPr>
              <a:t>些非洲國家沒有自來水，</a:t>
            </a:r>
            <a:r>
              <a:rPr lang="zh-CN" altLang="en-US" sz="2900" dirty="0" smtClean="0">
                <a:ea typeface="宋体" pitchFamily="2" charset="-122"/>
              </a:rPr>
              <a:t>所以</a:t>
            </a:r>
            <a:r>
              <a:rPr lang="zh-CN" altLang="en-US" sz="2900" dirty="0">
                <a:ea typeface="宋体" pitchFamily="2" charset="-122"/>
              </a:rPr>
              <a:t>人們須要</a:t>
            </a:r>
            <a:r>
              <a:rPr lang="zh-CN" altLang="en-US" sz="2900" b="1" u="sng" dirty="0">
                <a:ea typeface="宋体" pitchFamily="2" charset="-122"/>
              </a:rPr>
              <a:t>蓄</a:t>
            </a:r>
            <a:r>
              <a:rPr lang="zh-CN" altLang="en-US" sz="2900" b="1" u="sng" dirty="0" smtClean="0">
                <a:ea typeface="宋体" pitchFamily="2" charset="-122"/>
              </a:rPr>
              <a:t>水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之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之後</a:t>
            </a:r>
            <a:r>
              <a:rPr lang="en-US" altLang="zh-CN" sz="2900" dirty="0" smtClean="0">
                <a:ea typeface="宋体" pitchFamily="2" charset="-122"/>
              </a:rPr>
              <a:t>(</a:t>
            </a:r>
            <a:r>
              <a:rPr lang="zh-CN" altLang="en-US" sz="2900" dirty="0" smtClean="0">
                <a:ea typeface="宋体" pitchFamily="2" charset="-122"/>
              </a:rPr>
              <a:t>后</a:t>
            </a:r>
            <a:r>
              <a:rPr lang="en-US" altLang="zh-CN" sz="29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我每一天放學</a:t>
            </a:r>
            <a:r>
              <a:rPr lang="zh-CN" altLang="en-US" sz="2900" b="1" u="sng" dirty="0">
                <a:ea typeface="宋体" pitchFamily="2" charset="-122"/>
              </a:rPr>
              <a:t>之後</a:t>
            </a:r>
            <a:r>
              <a:rPr lang="zh-CN" altLang="en-US" sz="2900" dirty="0" smtClean="0">
                <a:ea typeface="宋体" pitchFamily="2" charset="-122"/>
              </a:rPr>
              <a:t>就馬上回家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smtClean="0">
                <a:ea typeface="宋体" pitchFamily="2" charset="-122"/>
              </a:rPr>
              <a:t>L6/P2-2 </a:t>
            </a:r>
            <a:r>
              <a:rPr lang="zh-CN" altLang="en-US" sz="6000" b="1" smtClean="0">
                <a:ea typeface="宋体" pitchFamily="2" charset="-122"/>
              </a:rPr>
              <a:t>支 職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职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r>
              <a:rPr lang="zh-CN" altLang="en-US" sz="6000" b="1" smtClean="0">
                <a:ea typeface="宋体" pitchFamily="2" charset="-122"/>
              </a:rPr>
              <a:t> 低 </a:t>
            </a:r>
            <a:endParaRPr lang="zh-TW" altLang="en-US" sz="6000" b="1" smtClean="0">
              <a:ea typeface="宋体" pitchFamily="2" charset="-122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953000"/>
          </a:xfrm>
        </p:spPr>
        <p:txBody>
          <a:bodyPr/>
          <a:lstStyle/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支：支票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支持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爸爸開了一張</a:t>
            </a:r>
            <a:r>
              <a:rPr lang="zh-CN" altLang="en-US" sz="2900" b="1" u="sng" dirty="0">
                <a:ea typeface="宋体" pitchFamily="2" charset="-122"/>
              </a:rPr>
              <a:t>支票</a:t>
            </a:r>
            <a:r>
              <a:rPr lang="zh-CN" altLang="en-US" sz="2900" dirty="0" smtClean="0">
                <a:ea typeface="宋体" pitchFamily="2" charset="-122"/>
              </a:rPr>
              <a:t>付水費。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爸爸媽媽</a:t>
            </a:r>
            <a:r>
              <a:rPr lang="zh-CN" altLang="en-US" sz="2900" b="1" u="sng" dirty="0">
                <a:ea typeface="宋体" pitchFamily="2" charset="-122"/>
              </a:rPr>
              <a:t>支持</a:t>
            </a:r>
            <a:r>
              <a:rPr lang="zh-CN" altLang="en-US" sz="2900" dirty="0" smtClean="0">
                <a:ea typeface="宋体" pitchFamily="2" charset="-122"/>
              </a:rPr>
              <a:t>我學跳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舞。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職：職業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職員</a:t>
            </a:r>
            <a:r>
              <a:rPr lang="en-US" altLang="zh-CN" sz="2900" dirty="0" smtClean="0">
                <a:ea typeface="宋体" pitchFamily="2" charset="-122"/>
              </a:rPr>
              <a:t>(</a:t>
            </a:r>
            <a:r>
              <a:rPr lang="zh-CN" altLang="en-US" sz="2900" dirty="0" smtClean="0">
                <a:ea typeface="宋体" pitchFamily="2" charset="-122"/>
              </a:rPr>
              <a:t>员</a:t>
            </a:r>
            <a:r>
              <a:rPr lang="en-US" altLang="zh-CN" sz="29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你知道什麼</a:t>
            </a:r>
            <a:r>
              <a:rPr lang="zh-CN" altLang="en-US" sz="2900" b="1" u="sng" dirty="0" smtClean="0">
                <a:ea typeface="宋体" pitchFamily="2" charset="-122"/>
              </a:rPr>
              <a:t>職業</a:t>
            </a:r>
            <a:r>
              <a:rPr lang="zh-CN" altLang="en-US" sz="2900" dirty="0" smtClean="0">
                <a:ea typeface="宋体" pitchFamily="2" charset="-122"/>
              </a:rPr>
              <a:t>又輕鬆又賺錢？</a:t>
            </a:r>
            <a:r>
              <a:rPr lang="en-US" altLang="zh-CN" sz="2900" dirty="0" smtClean="0">
                <a:ea typeface="宋体" pitchFamily="2" charset="-122"/>
              </a:rPr>
              <a:t>2.MS</a:t>
            </a:r>
            <a:r>
              <a:rPr lang="zh-CN" altLang="en-US" sz="2900" dirty="0" smtClean="0">
                <a:ea typeface="宋体" pitchFamily="2" charset="-122"/>
              </a:rPr>
              <a:t>有好幾萬個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b="1" u="sng" dirty="0" smtClean="0">
                <a:ea typeface="宋体" pitchFamily="2" charset="-122"/>
              </a:rPr>
              <a:t>職員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低：降低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太低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汽油的價錢開始</a:t>
            </a:r>
            <a:r>
              <a:rPr lang="zh-CN" altLang="en-US" sz="2900" b="1" u="sng" dirty="0">
                <a:ea typeface="宋体" pitchFamily="2" charset="-122"/>
              </a:rPr>
              <a:t>降低</a:t>
            </a:r>
            <a:r>
              <a:rPr lang="zh-CN" altLang="en-US" sz="2900" dirty="0" smtClean="0">
                <a:ea typeface="宋体" pitchFamily="2" charset="-122"/>
              </a:rPr>
              <a:t>了。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如果你的英文成績</a:t>
            </a:r>
            <a:r>
              <a:rPr lang="zh-CN" altLang="en-US" sz="2900" b="1" u="sng" dirty="0">
                <a:ea typeface="宋体" pitchFamily="2" charset="-122"/>
              </a:rPr>
              <a:t>太低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你就不能選修第二語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5600" b="1" smtClean="0">
                <a:ea typeface="宋体" pitchFamily="2" charset="-122"/>
              </a:rPr>
              <a:t>L6/P3-1</a:t>
            </a:r>
            <a:r>
              <a:rPr lang="en-US" altLang="zh-CN" sz="6000" b="1" smtClean="0">
                <a:ea typeface="宋体" pitchFamily="2" charset="-122"/>
              </a:rPr>
              <a:t> </a:t>
            </a:r>
            <a:r>
              <a:rPr lang="zh-CN" altLang="en-US" sz="6000" b="1" smtClean="0">
                <a:ea typeface="宋体" pitchFamily="2" charset="-122"/>
              </a:rPr>
              <a:t>夠 單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单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r>
              <a:rPr lang="zh-CN" altLang="en-US" sz="6000" b="1" smtClean="0">
                <a:ea typeface="宋体" pitchFamily="2" charset="-122"/>
              </a:rPr>
              <a:t> 填 千</a:t>
            </a:r>
            <a:endParaRPr lang="zh-TW" altLang="en-US" sz="6000" b="1" smtClean="0">
              <a:ea typeface="宋体" pitchFamily="2" charset="-12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95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夠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不夠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夠</a:t>
            </a:r>
            <a:r>
              <a:rPr lang="zh-CN" altLang="en-US" dirty="0">
                <a:ea typeface="宋体" pitchFamily="2" charset="-122"/>
              </a:rPr>
              <a:t>了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你帳戶裡的錢</a:t>
            </a:r>
            <a:r>
              <a:rPr lang="zh-CN" altLang="en-US" b="1" u="sng" dirty="0" smtClean="0">
                <a:ea typeface="宋体" pitchFamily="2" charset="-122"/>
              </a:rPr>
              <a:t>不夠</a:t>
            </a:r>
            <a:r>
              <a:rPr lang="zh-CN" altLang="en-US" dirty="0" smtClean="0">
                <a:ea typeface="宋体" pitchFamily="2" charset="-122"/>
              </a:rPr>
              <a:t>付信用卡。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b="1" u="sng" dirty="0" smtClean="0">
                <a:ea typeface="宋体" pitchFamily="2" charset="-122"/>
              </a:rPr>
              <a:t>夠了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別鬧了。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單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簡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简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單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床單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打籃球很</a:t>
            </a:r>
            <a:r>
              <a:rPr lang="zh-CN" altLang="en-US" b="1" u="sng" dirty="0">
                <a:ea typeface="宋体" pitchFamily="2" charset="-122"/>
              </a:rPr>
              <a:t>簡單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但是要打得好不</a:t>
            </a:r>
            <a:r>
              <a:rPr lang="zh-CN" altLang="en-US" b="1" u="sng" dirty="0">
                <a:ea typeface="宋体" pitchFamily="2" charset="-122"/>
              </a:rPr>
              <a:t>簡單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醫院裡的</a:t>
            </a:r>
            <a:r>
              <a:rPr lang="zh-CN" altLang="en-US" b="1" u="sng" dirty="0">
                <a:ea typeface="宋体" pitchFamily="2" charset="-122"/>
              </a:rPr>
              <a:t>床單</a:t>
            </a:r>
            <a:endParaRPr lang="en-US" altLang="zh-CN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都是白色的。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填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填表，填滿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病人第一次看醫生的時候都須要</a:t>
            </a:r>
            <a:r>
              <a:rPr lang="zh-CN" altLang="en-US" b="1" u="sng" dirty="0">
                <a:ea typeface="宋体" pitchFamily="2" charset="-122"/>
              </a:rPr>
              <a:t>填表</a:t>
            </a:r>
            <a:r>
              <a:rPr lang="zh-CN" altLang="en-US" dirty="0" smtClean="0">
                <a:ea typeface="宋体" pitchFamily="2" charset="-122"/>
              </a:rPr>
              <a:t>。這個花盆</a:t>
            </a:r>
            <a:r>
              <a:rPr lang="zh-CN" altLang="en-US" b="1" u="sng" dirty="0" smtClean="0">
                <a:ea typeface="宋体" pitchFamily="2" charset="-122"/>
              </a:rPr>
              <a:t>填滿</a:t>
            </a:r>
            <a:endParaRPr lang="en-US" altLang="zh-CN" b="1" u="sng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b="1" dirty="0" smtClean="0">
                <a:ea typeface="宋体" pitchFamily="2" charset="-122"/>
              </a:rPr>
              <a:t>   </a:t>
            </a:r>
            <a:r>
              <a:rPr lang="zh-CN" altLang="en-US" dirty="0" smtClean="0">
                <a:ea typeface="宋体" pitchFamily="2" charset="-122"/>
              </a:rPr>
              <a:t>了土。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千</a:t>
            </a:r>
            <a:r>
              <a:rPr lang="en-US" altLang="zh-CN" dirty="0" smtClean="0">
                <a:ea typeface="宋体" pitchFamily="2" charset="-122"/>
              </a:rPr>
              <a:t>:</a:t>
            </a:r>
            <a:r>
              <a:rPr lang="zh-CN" altLang="en-US" dirty="0" smtClean="0">
                <a:ea typeface="宋体" pitchFamily="2" charset="-122"/>
              </a:rPr>
              <a:t>千金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幾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几</a:t>
            </a:r>
            <a:r>
              <a:rPr lang="en-US" altLang="zh-CN" dirty="0" smtClean="0">
                <a:ea typeface="宋体" pitchFamily="2" charset="-122"/>
              </a:rPr>
              <a:t>)</a:t>
            </a:r>
            <a:r>
              <a:rPr lang="zh-CN" altLang="en-US" dirty="0" smtClean="0">
                <a:ea typeface="宋体" pitchFamily="2" charset="-122"/>
              </a:rPr>
              <a:t>千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王先生有三個</a:t>
            </a:r>
            <a:r>
              <a:rPr lang="zh-CN" altLang="en-US" b="1" u="sng" dirty="0">
                <a:ea typeface="宋体" pitchFamily="2" charset="-122"/>
              </a:rPr>
              <a:t>千金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哥哥用</a:t>
            </a:r>
            <a:r>
              <a:rPr lang="zh-CN" altLang="en-US" b="1" u="sng" dirty="0">
                <a:ea typeface="宋体" pitchFamily="2" charset="-122"/>
              </a:rPr>
              <a:t>幾千</a:t>
            </a:r>
            <a:r>
              <a:rPr lang="zh-CN" altLang="en-US" dirty="0" smtClean="0">
                <a:ea typeface="宋体" pitchFamily="2" charset="-122"/>
              </a:rPr>
              <a:t>元買了一輛舊車。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smtClean="0">
                <a:ea typeface="宋体" pitchFamily="2" charset="-122"/>
              </a:rPr>
              <a:t>L6/P3-2 </a:t>
            </a:r>
            <a:r>
              <a:rPr lang="zh-CN" altLang="en-US" sz="6000" b="1" smtClean="0">
                <a:ea typeface="宋体" pitchFamily="2" charset="-122"/>
              </a:rPr>
              <a:t>元 金 寄</a:t>
            </a:r>
            <a:endParaRPr lang="zh-TW" altLang="en-US" sz="6000" b="1" smtClean="0">
              <a:ea typeface="宋体" pitchFamily="2" charset="-122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816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元：元首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元旦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美國的</a:t>
            </a:r>
            <a:r>
              <a:rPr lang="zh-CN" altLang="en-US" sz="3200" b="1" u="sng" dirty="0">
                <a:ea typeface="宋体" pitchFamily="2" charset="-122"/>
              </a:rPr>
              <a:t>元首</a:t>
            </a:r>
            <a:r>
              <a:rPr lang="zh-CN" altLang="en-US" sz="3200" dirty="0" smtClean="0">
                <a:ea typeface="宋体" pitchFamily="2" charset="-122"/>
              </a:rPr>
              <a:t>是</a:t>
            </a:r>
            <a:r>
              <a:rPr lang="en-US" altLang="zh-CN" sz="3200" dirty="0" smtClean="0">
                <a:ea typeface="宋体" pitchFamily="2" charset="-122"/>
              </a:rPr>
              <a:t>Obama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b="1" u="sng" dirty="0">
                <a:ea typeface="宋体" pitchFamily="2" charset="-122"/>
              </a:rPr>
              <a:t>元旦</a:t>
            </a:r>
            <a:r>
              <a:rPr lang="zh-CN" altLang="en-US" sz="3200" dirty="0" smtClean="0">
                <a:ea typeface="宋体" pitchFamily="2" charset="-122"/>
              </a:rPr>
              <a:t>就是一月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一日。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金：金魚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現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现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金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小</a:t>
            </a:r>
            <a:r>
              <a:rPr lang="zh-CN" altLang="en-US" sz="3200" b="1" u="sng" dirty="0" smtClean="0">
                <a:ea typeface="宋体" pitchFamily="2" charset="-122"/>
              </a:rPr>
              <a:t>金魚</a:t>
            </a:r>
            <a:r>
              <a:rPr lang="zh-CN" altLang="en-US" sz="3200" dirty="0" smtClean="0">
                <a:ea typeface="宋体" pitchFamily="2" charset="-122"/>
              </a:rPr>
              <a:t>在水裡游來游去好可愛。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用</a:t>
            </a:r>
            <a:r>
              <a:rPr lang="zh-CN" altLang="en-US" sz="3200" b="1" u="sng" dirty="0">
                <a:ea typeface="宋体" pitchFamily="2" charset="-122"/>
              </a:rPr>
              <a:t>現</a:t>
            </a:r>
            <a:endParaRPr lang="en-US" altLang="zh-CN" sz="3200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b="1" u="sng" dirty="0">
                <a:ea typeface="宋体" pitchFamily="2" charset="-122"/>
              </a:rPr>
              <a:t>金</a:t>
            </a:r>
            <a:r>
              <a:rPr lang="zh-CN" altLang="en-US" sz="3200" dirty="0" smtClean="0">
                <a:ea typeface="宋体" pitchFamily="2" charset="-122"/>
              </a:rPr>
              <a:t>買東西很不方便。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寄：寄信，郵寄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現在的人不喜歡</a:t>
            </a:r>
            <a:r>
              <a:rPr lang="zh-CN" altLang="en-US" sz="3200" b="1" u="sng" dirty="0">
                <a:ea typeface="宋体" pitchFamily="2" charset="-122"/>
              </a:rPr>
              <a:t>寄信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因為傳簡訊比較快。我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到郵局去</a:t>
            </a:r>
            <a:r>
              <a:rPr lang="zh-CN" altLang="en-US" sz="3200" b="1" u="sng" dirty="0" smtClean="0">
                <a:ea typeface="宋体" pitchFamily="2" charset="-122"/>
              </a:rPr>
              <a:t>郵寄</a:t>
            </a:r>
            <a:r>
              <a:rPr lang="zh-CN" altLang="en-US" sz="3200" dirty="0" smtClean="0">
                <a:ea typeface="宋体" pitchFamily="2" charset="-122"/>
              </a:rPr>
              <a:t>一個禮物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L6/P4-1 </a:t>
            </a:r>
            <a:r>
              <a:rPr lang="zh-CN" altLang="en-US" sz="5400" b="1" dirty="0" smtClean="0">
                <a:ea typeface="宋体" pitchFamily="2" charset="-122"/>
              </a:rPr>
              <a:t>簿卡當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当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換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换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簿：支票簿</a:t>
            </a:r>
            <a:r>
              <a:rPr lang="en-US" altLang="zh-CN" sz="2600" dirty="0" smtClean="0">
                <a:ea typeface="宋体" pitchFamily="2" charset="-122"/>
              </a:rPr>
              <a:t>,</a:t>
            </a:r>
            <a:r>
              <a:rPr lang="zh-CN" altLang="en-US" sz="2600" dirty="0" smtClean="0">
                <a:ea typeface="宋体" pitchFamily="2" charset="-122"/>
              </a:rPr>
              <a:t>生字簿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銀行寄來的</a:t>
            </a:r>
            <a:r>
              <a:rPr lang="zh-CN" altLang="en-US" sz="2600" b="1" u="sng" dirty="0" smtClean="0">
                <a:ea typeface="宋体" pitchFamily="2" charset="-122"/>
              </a:rPr>
              <a:t>支票簿</a:t>
            </a:r>
            <a:r>
              <a:rPr lang="zh-CN" altLang="en-US" sz="2600" dirty="0" smtClean="0">
                <a:ea typeface="宋体" pitchFamily="2" charset="-122"/>
              </a:rPr>
              <a:t>已經收到了。</a:t>
            </a:r>
            <a:r>
              <a:rPr lang="en-US" altLang="zh-CN" sz="2600" dirty="0" smtClean="0">
                <a:ea typeface="宋体" pitchFamily="2" charset="-122"/>
              </a:rPr>
              <a:t>2.</a:t>
            </a:r>
            <a:r>
              <a:rPr lang="zh-CN" altLang="en-US" sz="2600" dirty="0" smtClean="0">
                <a:ea typeface="宋体" pitchFamily="2" charset="-122"/>
              </a:rPr>
              <a:t>今天的功課是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>
                <a:ea typeface="宋体" pitchFamily="2" charset="-122"/>
              </a:rPr>
              <a:t> </a:t>
            </a:r>
            <a:r>
              <a:rPr lang="en-US" altLang="zh-CN" sz="2600" dirty="0" smtClean="0">
                <a:ea typeface="宋体" pitchFamily="2" charset="-122"/>
              </a:rPr>
              <a:t>  </a:t>
            </a:r>
            <a:r>
              <a:rPr lang="zh-CN" altLang="en-US" sz="2600" dirty="0" smtClean="0">
                <a:ea typeface="宋体" pitchFamily="2" charset="-122"/>
              </a:rPr>
              <a:t>把</a:t>
            </a:r>
            <a:r>
              <a:rPr lang="zh-CN" altLang="en-US" sz="2600" b="1" u="sng" dirty="0" smtClean="0">
                <a:ea typeface="宋体" pitchFamily="2" charset="-122"/>
              </a:rPr>
              <a:t>生字簿</a:t>
            </a:r>
            <a:r>
              <a:rPr lang="zh-CN" altLang="en-US" sz="2600" dirty="0" smtClean="0">
                <a:ea typeface="宋体" pitchFamily="2" charset="-122"/>
              </a:rPr>
              <a:t>裡的生字寫完。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卡：卡通</a:t>
            </a:r>
            <a:r>
              <a:rPr lang="en-US" altLang="zh-CN" sz="2600" dirty="0" smtClean="0">
                <a:ea typeface="宋体" pitchFamily="2" charset="-122"/>
              </a:rPr>
              <a:t>,</a:t>
            </a:r>
            <a:r>
              <a:rPr lang="zh-CN" altLang="en-US" sz="2600" dirty="0" smtClean="0">
                <a:ea typeface="宋体" pitchFamily="2" charset="-122"/>
              </a:rPr>
              <a:t>取款卡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小孩子都喜歡看</a:t>
            </a:r>
            <a:r>
              <a:rPr lang="zh-CN" altLang="en-US" sz="2600" b="1" u="sng" dirty="0">
                <a:ea typeface="宋体" pitchFamily="2" charset="-122"/>
              </a:rPr>
              <a:t>卡通</a:t>
            </a:r>
            <a:r>
              <a:rPr lang="zh-CN" altLang="en-US" sz="2600" dirty="0" smtClean="0">
                <a:ea typeface="宋体" pitchFamily="2" charset="-122"/>
              </a:rPr>
              <a:t>片。</a:t>
            </a:r>
            <a:r>
              <a:rPr lang="en-US" altLang="zh-CN" sz="2600" dirty="0" smtClean="0">
                <a:ea typeface="宋体" pitchFamily="2" charset="-122"/>
              </a:rPr>
              <a:t>2.</a:t>
            </a:r>
            <a:r>
              <a:rPr lang="zh-CN" altLang="en-US" sz="2600" dirty="0" smtClean="0">
                <a:ea typeface="宋体" pitchFamily="2" charset="-122"/>
              </a:rPr>
              <a:t>你可以拿</a:t>
            </a:r>
            <a:r>
              <a:rPr lang="zh-CN" altLang="en-US" sz="2600" b="1" u="sng" dirty="0">
                <a:ea typeface="宋体" pitchFamily="2" charset="-122"/>
              </a:rPr>
              <a:t>取款卡</a:t>
            </a:r>
            <a:r>
              <a:rPr lang="zh-CN" altLang="en-US" sz="2600" dirty="0" smtClean="0">
                <a:ea typeface="宋体" pitchFamily="2" charset="-122"/>
              </a:rPr>
              <a:t>在自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>
                <a:ea typeface="宋体" pitchFamily="2" charset="-122"/>
              </a:rPr>
              <a:t> </a:t>
            </a:r>
            <a:r>
              <a:rPr lang="en-US" altLang="zh-CN" sz="2600" dirty="0" smtClean="0">
                <a:ea typeface="宋体" pitchFamily="2" charset="-122"/>
              </a:rPr>
              <a:t>  </a:t>
            </a:r>
            <a:r>
              <a:rPr lang="zh-CN" altLang="en-US" sz="2600" dirty="0" smtClean="0">
                <a:ea typeface="宋体" pitchFamily="2" charset="-122"/>
              </a:rPr>
              <a:t>動取款機那兒取現金。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當：應</a:t>
            </a:r>
            <a:r>
              <a:rPr lang="en-US" altLang="zh-CN" sz="2600" dirty="0" smtClean="0">
                <a:ea typeface="宋体" pitchFamily="2" charset="-122"/>
              </a:rPr>
              <a:t>(</a:t>
            </a:r>
            <a:r>
              <a:rPr lang="zh-CN" altLang="en-US" sz="2600" dirty="0" smtClean="0">
                <a:ea typeface="宋体" pitchFamily="2" charset="-122"/>
              </a:rPr>
              <a:t>应</a:t>
            </a:r>
            <a:r>
              <a:rPr lang="en-US" altLang="zh-CN" sz="2600" dirty="0" smtClean="0">
                <a:ea typeface="宋体" pitchFamily="2" charset="-122"/>
              </a:rPr>
              <a:t>)</a:t>
            </a:r>
            <a:r>
              <a:rPr lang="zh-CN" altLang="en-US" sz="2600" dirty="0" smtClean="0">
                <a:ea typeface="宋体" pitchFamily="2" charset="-122"/>
              </a:rPr>
              <a:t>當，便當</a:t>
            </a:r>
            <a:endParaRPr lang="en-US" altLang="zh-CN" sz="2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>
                <a:ea typeface="宋体" pitchFamily="2" charset="-122"/>
              </a:rPr>
              <a:t>學</a:t>
            </a:r>
            <a:r>
              <a:rPr lang="zh-CN" altLang="en-US" sz="2600" dirty="0" smtClean="0">
                <a:ea typeface="宋体" pitchFamily="2" charset="-122"/>
              </a:rPr>
              <a:t>生</a:t>
            </a:r>
            <a:r>
              <a:rPr lang="zh-CN" altLang="en-US" sz="2600" b="1" u="sng" dirty="0">
                <a:ea typeface="宋体" pitchFamily="2" charset="-122"/>
              </a:rPr>
              <a:t>應當</a:t>
            </a:r>
            <a:r>
              <a:rPr lang="zh-CN" altLang="en-US" sz="2600" dirty="0" smtClean="0">
                <a:ea typeface="宋体" pitchFamily="2" charset="-122"/>
              </a:rPr>
              <a:t>好好用功讀書。我每天中午帶一個</a:t>
            </a:r>
            <a:r>
              <a:rPr lang="zh-CN" altLang="en-US" sz="2600" b="1" u="sng" dirty="0" smtClean="0">
                <a:ea typeface="宋体" pitchFamily="2" charset="-122"/>
              </a:rPr>
              <a:t>便當</a:t>
            </a:r>
            <a:r>
              <a:rPr lang="zh-CN" altLang="en-US" sz="2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600" dirty="0" smtClean="0">
                <a:ea typeface="宋体" pitchFamily="2" charset="-122"/>
              </a:rPr>
              <a:t>換：交換，換衣服</a:t>
            </a:r>
            <a:endParaRPr lang="en-US" altLang="zh-CN" sz="2600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2600" dirty="0" smtClean="0">
                <a:ea typeface="宋体" pitchFamily="2" charset="-122"/>
              </a:rPr>
              <a:t>1.</a:t>
            </a:r>
            <a:r>
              <a:rPr lang="zh-CN" altLang="en-US" sz="2600" dirty="0" smtClean="0">
                <a:ea typeface="宋体" pitchFamily="2" charset="-122"/>
              </a:rPr>
              <a:t>我跟一個新認識的朋友</a:t>
            </a:r>
            <a:r>
              <a:rPr lang="zh-CN" altLang="en-US" sz="2600" b="1" u="sng" dirty="0" smtClean="0">
                <a:ea typeface="宋体" pitchFamily="2" charset="-122"/>
              </a:rPr>
              <a:t>交換</a:t>
            </a:r>
            <a:r>
              <a:rPr lang="zh-CN" altLang="en-US" sz="2600" dirty="0" smtClean="0">
                <a:ea typeface="宋体" pitchFamily="2" charset="-122"/>
              </a:rPr>
              <a:t>電話號碼。妹妹在</a:t>
            </a:r>
            <a:r>
              <a:rPr lang="zh-CN" altLang="en-US" sz="2600" b="1" u="sng" dirty="0" smtClean="0">
                <a:ea typeface="宋体" pitchFamily="2" charset="-122"/>
              </a:rPr>
              <a:t>換衣服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L6/P4-2 </a:t>
            </a:r>
            <a:r>
              <a:rPr lang="zh-CN" altLang="en-US" sz="6000" b="1" dirty="0" smtClean="0">
                <a:ea typeface="宋体" pitchFamily="2" charset="-122"/>
              </a:rPr>
              <a:t>匯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汇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r>
              <a:rPr lang="zh-CN" altLang="en-US" sz="6000" b="1" smtClean="0">
                <a:ea typeface="宋体" pitchFamily="2" charset="-122"/>
              </a:rPr>
              <a:t>兑</a:t>
            </a:r>
            <a:r>
              <a:rPr lang="zh-CN" altLang="en-US" sz="6000" b="1" dirty="0">
                <a:ea typeface="宋体" pitchFamily="2" charset="-122"/>
              </a:rPr>
              <a:t>櫃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柜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8006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匯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匯率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匯款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今天的</a:t>
            </a:r>
            <a:r>
              <a:rPr lang="zh-CN" altLang="en-US" sz="3200" b="1" u="sng" dirty="0" smtClean="0">
                <a:ea typeface="宋体" pitchFamily="2" charset="-122"/>
              </a:rPr>
              <a:t>匯率</a:t>
            </a:r>
            <a:r>
              <a:rPr lang="zh-CN" altLang="en-US" sz="3200" dirty="0" smtClean="0">
                <a:ea typeface="宋体" pitchFamily="2" charset="-122"/>
              </a:rPr>
              <a:t>是多少？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王先生常常</a:t>
            </a:r>
            <a:r>
              <a:rPr lang="zh-CN" altLang="en-US" sz="3200" b="1" u="sng" dirty="0">
                <a:ea typeface="宋体" pitchFamily="2" charset="-122"/>
              </a:rPr>
              <a:t>匯款</a:t>
            </a:r>
            <a:r>
              <a:rPr lang="zh-CN" altLang="en-US" sz="3200" dirty="0" smtClean="0">
                <a:ea typeface="宋体" pitchFamily="2" charset="-122"/>
              </a:rPr>
              <a:t>去中國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老家。</a:t>
            </a:r>
          </a:p>
          <a:p>
            <a:pPr eaLnBrk="1" hangingPunct="1"/>
            <a:r>
              <a:rPr lang="zh-CN" altLang="en-US" sz="3200" dirty="0">
                <a:ea typeface="宋体" pitchFamily="2" charset="-122"/>
              </a:rPr>
              <a:t>兑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兑換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請問</a:t>
            </a:r>
            <a:r>
              <a:rPr lang="zh-CN" altLang="en-US" sz="3200" b="1" u="sng" dirty="0">
                <a:ea typeface="宋体" pitchFamily="2" charset="-122"/>
              </a:rPr>
              <a:t>兑</a:t>
            </a:r>
            <a:r>
              <a:rPr lang="zh-CN" altLang="en-US" sz="3200" b="1" u="sng" dirty="0" smtClean="0">
                <a:ea typeface="宋体" pitchFamily="2" charset="-122"/>
              </a:rPr>
              <a:t>換</a:t>
            </a:r>
            <a:r>
              <a:rPr lang="zh-CN" altLang="en-US" sz="3200" dirty="0" smtClean="0">
                <a:ea typeface="宋体" pitchFamily="2" charset="-122"/>
              </a:rPr>
              <a:t>外幣的地方在哪兒？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櫃</a:t>
            </a:r>
            <a:r>
              <a:rPr lang="en-US" altLang="zh-CN" sz="3200" dirty="0" smtClean="0">
                <a:ea typeface="宋体" pitchFamily="2" charset="-122"/>
              </a:rPr>
              <a:t>:</a:t>
            </a:r>
            <a:r>
              <a:rPr lang="zh-CN" altLang="en-US" sz="3200" dirty="0" smtClean="0">
                <a:ea typeface="宋体" pitchFamily="2" charset="-122"/>
              </a:rPr>
              <a:t>櫃臺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台</a:t>
            </a:r>
            <a:r>
              <a:rPr lang="en-US" altLang="zh-CN" sz="3200" dirty="0" smtClean="0">
                <a:ea typeface="宋体" pitchFamily="2" charset="-122"/>
              </a:rPr>
              <a:t>),</a:t>
            </a:r>
            <a:r>
              <a:rPr lang="zh-CN" altLang="en-US" sz="3200" dirty="0" smtClean="0">
                <a:ea typeface="宋体" pitchFamily="2" charset="-122"/>
              </a:rPr>
              <a:t>碗櫃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你可以去銀行的</a:t>
            </a:r>
            <a:r>
              <a:rPr lang="zh-CN" altLang="en-US" sz="3200" b="1" u="sng" dirty="0">
                <a:ea typeface="宋体" pitchFamily="2" charset="-122"/>
              </a:rPr>
              <a:t>櫃臺</a:t>
            </a:r>
            <a:r>
              <a:rPr lang="zh-CN" altLang="en-US" sz="3200" dirty="0" smtClean="0">
                <a:ea typeface="宋体" pitchFamily="2" charset="-122"/>
              </a:rPr>
              <a:t>兌</a:t>
            </a:r>
            <a:r>
              <a:rPr lang="zh-CN" altLang="en-US" sz="3200" dirty="0">
                <a:ea typeface="宋体" pitchFamily="2" charset="-122"/>
              </a:rPr>
              <a:t>換外</a:t>
            </a:r>
            <a:r>
              <a:rPr lang="zh-CN" altLang="en-US" sz="3200" dirty="0" smtClean="0">
                <a:ea typeface="宋体" pitchFamily="2" charset="-122"/>
              </a:rPr>
              <a:t>幣。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>
                <a:ea typeface="宋体" pitchFamily="2" charset="-122"/>
              </a:rPr>
              <a:t>廚</a:t>
            </a:r>
            <a:r>
              <a:rPr lang="zh-CN" altLang="en-US" sz="3200" dirty="0" smtClean="0">
                <a:ea typeface="宋体" pitchFamily="2" charset="-122"/>
              </a:rPr>
              <a:t>房裡的</a:t>
            </a:r>
            <a:r>
              <a:rPr lang="zh-CN" altLang="en-US" sz="3200" b="1" u="sng" dirty="0" smtClean="0">
                <a:ea typeface="宋体" pitchFamily="2" charset="-122"/>
              </a:rPr>
              <a:t>碗</a:t>
            </a:r>
            <a:endParaRPr lang="en-US" altLang="zh-CN" sz="3200" b="1" u="sng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b="1" u="sng" dirty="0" smtClean="0">
                <a:ea typeface="宋体" pitchFamily="2" charset="-122"/>
              </a:rPr>
              <a:t>櫃</a:t>
            </a:r>
            <a:r>
              <a:rPr lang="zh-CN" altLang="en-US" sz="3200" dirty="0" smtClean="0">
                <a:ea typeface="宋体" pitchFamily="2" charset="-122"/>
              </a:rPr>
              <a:t>裡放著很多碗盤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L7/P1-1 </a:t>
            </a:r>
            <a:r>
              <a:rPr lang="zh-CN" altLang="en-US" sz="5400" b="1" dirty="0" smtClean="0">
                <a:ea typeface="宋体" pitchFamily="2" charset="-122"/>
              </a:rPr>
              <a:t>寒遊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游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社訂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订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 </a:t>
            </a:r>
            <a:endParaRPr lang="en-US" altLang="zh-TW" sz="5400" b="1" dirty="0" smtClean="0">
              <a:ea typeface="宋体" pitchFamily="2" charset="-122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寒：寒假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>
                <a:ea typeface="宋体" pitchFamily="2" charset="-122"/>
              </a:rPr>
              <a:t>寒</a:t>
            </a:r>
            <a:r>
              <a:rPr lang="zh-CN" altLang="en-US" dirty="0" smtClean="0">
                <a:ea typeface="宋体" pitchFamily="2" charset="-122"/>
              </a:rPr>
              <a:t>冷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b="1" u="sng" dirty="0" smtClean="0">
                <a:ea typeface="宋体" pitchFamily="2" charset="-122"/>
              </a:rPr>
              <a:t>寒假</a:t>
            </a:r>
            <a:r>
              <a:rPr lang="zh-CN" altLang="en-US" dirty="0" smtClean="0">
                <a:ea typeface="宋体" pitchFamily="2" charset="-122"/>
              </a:rPr>
              <a:t>快到了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你想去哪兒？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>
                <a:ea typeface="宋体" pitchFamily="2" charset="-122"/>
              </a:rPr>
              <a:t>北</a:t>
            </a:r>
            <a:r>
              <a:rPr lang="zh-CN" altLang="en-US" dirty="0" smtClean="0">
                <a:ea typeface="宋体" pitchFamily="2" charset="-122"/>
              </a:rPr>
              <a:t>京的冬天很</a:t>
            </a:r>
            <a:r>
              <a:rPr lang="zh-CN" altLang="en-US" b="1" u="sng" dirty="0">
                <a:ea typeface="宋体" pitchFamily="2" charset="-122"/>
              </a:rPr>
              <a:t>寒冷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遊</a:t>
            </a:r>
            <a:r>
              <a:rPr lang="zh-CN" altLang="en-US" dirty="0">
                <a:ea typeface="宋体" pitchFamily="2" charset="-122"/>
              </a:rPr>
              <a:t>：旅</a:t>
            </a:r>
            <a:r>
              <a:rPr lang="zh-CN" altLang="en-US" dirty="0" smtClean="0">
                <a:ea typeface="宋体" pitchFamily="2" charset="-122"/>
              </a:rPr>
              <a:t>遊</a:t>
            </a:r>
            <a:r>
              <a:rPr lang="en-US" altLang="zh-CN" dirty="0" smtClean="0">
                <a:ea typeface="宋体" pitchFamily="2" charset="-122"/>
              </a:rPr>
              <a:t>/</a:t>
            </a:r>
            <a:r>
              <a:rPr lang="zh-CN" altLang="en-US" dirty="0">
                <a:ea typeface="宋体" pitchFamily="2" charset="-122"/>
              </a:rPr>
              <a:t>遊行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遊客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暑假到了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很多人都出去</a:t>
            </a:r>
            <a:r>
              <a:rPr lang="zh-CN" altLang="en-US" b="1" u="sng" dirty="0">
                <a:ea typeface="宋体" pitchFamily="2" charset="-122"/>
              </a:rPr>
              <a:t>旅</a:t>
            </a:r>
            <a:r>
              <a:rPr lang="zh-CN" altLang="en-US" b="1" u="sng" dirty="0" smtClean="0">
                <a:ea typeface="宋体" pitchFamily="2" charset="-122"/>
              </a:rPr>
              <a:t>遊</a:t>
            </a:r>
            <a:r>
              <a:rPr lang="en-US" altLang="zh-CN" dirty="0">
                <a:ea typeface="宋体" pitchFamily="2" charset="-122"/>
              </a:rPr>
              <a:t>/</a:t>
            </a:r>
            <a:r>
              <a:rPr lang="zh-CN" altLang="en-US" b="1" dirty="0">
                <a:ea typeface="宋体" pitchFamily="2" charset="-122"/>
              </a:rPr>
              <a:t>遊行</a:t>
            </a:r>
            <a:r>
              <a:rPr lang="zh-CN" altLang="en-US" dirty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中國的長城有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很多</a:t>
            </a:r>
            <a:r>
              <a:rPr lang="zh-CN" altLang="en-US" b="1" u="sng" dirty="0" smtClean="0">
                <a:ea typeface="宋体" pitchFamily="2" charset="-122"/>
              </a:rPr>
              <a:t>遊客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社：旅行社，社團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我們跟</a:t>
            </a:r>
            <a:r>
              <a:rPr lang="zh-CN" altLang="en-US" b="1" u="sng" dirty="0">
                <a:ea typeface="宋体" pitchFamily="2" charset="-122"/>
              </a:rPr>
              <a:t>旅行社</a:t>
            </a:r>
            <a:r>
              <a:rPr lang="zh-CN" altLang="en-US" dirty="0" smtClean="0">
                <a:ea typeface="宋体" pitchFamily="2" charset="-122"/>
              </a:rPr>
              <a:t>買飛機票。高中生喜歡參加</a:t>
            </a:r>
            <a:r>
              <a:rPr lang="zh-CN" altLang="en-US" b="1" u="sng" dirty="0" smtClean="0">
                <a:ea typeface="宋体" pitchFamily="2" charset="-122"/>
              </a:rPr>
              <a:t>社團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訂：訂飛機票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訂婚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你在哪一家旅行社</a:t>
            </a:r>
            <a:r>
              <a:rPr lang="zh-CN" altLang="en-US" b="1" u="sng" dirty="0">
                <a:ea typeface="宋体" pitchFamily="2" charset="-122"/>
              </a:rPr>
              <a:t>訂飛機票</a:t>
            </a:r>
            <a:r>
              <a:rPr lang="zh-CN" altLang="en-US" dirty="0" smtClean="0">
                <a:ea typeface="宋体" pitchFamily="2" charset="-122"/>
              </a:rPr>
              <a:t>？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姐姐跟她男朋友</a:t>
            </a:r>
            <a:r>
              <a:rPr lang="zh-CN" altLang="en-US" b="1" u="sng" dirty="0">
                <a:ea typeface="宋体" pitchFamily="2" charset="-122"/>
              </a:rPr>
              <a:t>訂婚</a:t>
            </a:r>
            <a:endParaRPr lang="en-US" altLang="zh-CN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了。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L1, 2-2 </a:t>
            </a:r>
            <a:r>
              <a:rPr lang="zh-CN" altLang="en-US" sz="6600" b="1" dirty="0" smtClean="0">
                <a:ea typeface="宋体" pitchFamily="2" charset="-122"/>
              </a:rPr>
              <a:t>責李裝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TW" altLang="en-US" dirty="0" smtClean="0"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105400"/>
          </a:xfrm>
        </p:spPr>
        <p:txBody>
          <a:bodyPr/>
          <a:lstStyle/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責：負責</a:t>
            </a:r>
            <a:r>
              <a:rPr lang="en-US" altLang="zh-CN" sz="4000" dirty="0" smtClean="0">
                <a:ea typeface="宋体" pitchFamily="2" charset="-122"/>
              </a:rPr>
              <a:t>,</a:t>
            </a:r>
            <a:r>
              <a:rPr lang="zh-CN" altLang="en-US" sz="4000" dirty="0" smtClean="0">
                <a:ea typeface="宋体" pitchFamily="2" charset="-122"/>
              </a:rPr>
              <a:t>責任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你們家誰</a:t>
            </a:r>
            <a:r>
              <a:rPr lang="zh-CN" altLang="en-US" sz="4000" b="1" u="sng" dirty="0" smtClean="0">
                <a:ea typeface="宋体" pitchFamily="2" charset="-122"/>
              </a:rPr>
              <a:t>負責</a:t>
            </a:r>
            <a:r>
              <a:rPr lang="zh-CN" altLang="en-US" sz="4000" dirty="0" smtClean="0">
                <a:ea typeface="宋体" pitchFamily="2" charset="-122"/>
              </a:rPr>
              <a:t>洗車？</a:t>
            </a:r>
          </a:p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李：行李</a:t>
            </a:r>
            <a:r>
              <a:rPr lang="en-US" altLang="zh-CN" sz="4000" dirty="0" smtClean="0">
                <a:ea typeface="宋体" pitchFamily="2" charset="-122"/>
              </a:rPr>
              <a:t>,</a:t>
            </a:r>
            <a:r>
              <a:rPr lang="zh-CN" altLang="en-US" sz="4000" dirty="0" smtClean="0">
                <a:ea typeface="宋体" pitchFamily="2" charset="-122"/>
              </a:rPr>
              <a:t>李子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我帶了兩箱</a:t>
            </a:r>
            <a:r>
              <a:rPr lang="zh-CN" altLang="en-US" sz="4000" b="1" u="sng" dirty="0">
                <a:ea typeface="宋体" pitchFamily="2" charset="-122"/>
              </a:rPr>
              <a:t>行李</a:t>
            </a:r>
            <a:r>
              <a:rPr lang="zh-CN" altLang="en-US" sz="4000" dirty="0" smtClean="0">
                <a:ea typeface="宋体" pitchFamily="2" charset="-122"/>
              </a:rPr>
              <a:t>去中國。</a:t>
            </a:r>
            <a:r>
              <a:rPr lang="en-US" altLang="zh-CN" sz="4000" dirty="0" smtClean="0">
                <a:ea typeface="宋体" pitchFamily="2" charset="-122"/>
              </a:rPr>
              <a:t>2.</a:t>
            </a:r>
            <a:r>
              <a:rPr lang="zh-CN" altLang="en-US" sz="4000" b="1" u="sng" dirty="0">
                <a:ea typeface="宋体" pitchFamily="2" charset="-122"/>
              </a:rPr>
              <a:t>李子</a:t>
            </a:r>
            <a:r>
              <a:rPr lang="zh-CN" altLang="en-US" sz="4000" dirty="0" smtClean="0">
                <a:ea typeface="宋体" pitchFamily="2" charset="-122"/>
              </a:rPr>
              <a:t>很甜。</a:t>
            </a:r>
            <a:endParaRPr lang="en-US" altLang="zh-CN" sz="4000" dirty="0" smtClean="0">
              <a:ea typeface="宋体" pitchFamily="2" charset="-122"/>
            </a:endParaRPr>
          </a:p>
          <a:p>
            <a:pPr eaLnBrk="1" hangingPunct="1"/>
            <a:r>
              <a:rPr lang="zh-CN" altLang="en-US" sz="4000" dirty="0" smtClean="0">
                <a:ea typeface="宋体" pitchFamily="2" charset="-122"/>
              </a:rPr>
              <a:t>裝：西裝</a:t>
            </a:r>
            <a:r>
              <a:rPr lang="en-US" altLang="zh-CN" sz="4000" dirty="0" smtClean="0">
                <a:ea typeface="宋体" pitchFamily="2" charset="-122"/>
              </a:rPr>
              <a:t>,</a:t>
            </a:r>
            <a:r>
              <a:rPr lang="zh-CN" altLang="en-US" sz="4000" dirty="0" smtClean="0">
                <a:ea typeface="宋体" pitchFamily="2" charset="-122"/>
              </a:rPr>
              <a:t>洋裝</a:t>
            </a:r>
            <a:endParaRPr lang="en-US" altLang="zh-CN" sz="40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1.</a:t>
            </a:r>
            <a:r>
              <a:rPr lang="zh-CN" altLang="en-US" sz="4000" dirty="0" smtClean="0">
                <a:ea typeface="宋体" pitchFamily="2" charset="-122"/>
              </a:rPr>
              <a:t>爸爸買了一套</a:t>
            </a:r>
            <a:r>
              <a:rPr lang="zh-CN" altLang="en-US" sz="4000" b="1" u="sng" dirty="0">
                <a:ea typeface="宋体" pitchFamily="2" charset="-122"/>
              </a:rPr>
              <a:t>西裝</a:t>
            </a:r>
            <a:r>
              <a:rPr lang="zh-CN" altLang="en-US" sz="4000" dirty="0" smtClean="0">
                <a:ea typeface="宋体" pitchFamily="2" charset="-122"/>
              </a:rPr>
              <a:t>。</a:t>
            </a:r>
            <a:r>
              <a:rPr lang="en-US" altLang="zh-CN" sz="4000" dirty="0" smtClean="0">
                <a:ea typeface="宋体" pitchFamily="2" charset="-122"/>
              </a:rPr>
              <a:t>2.</a:t>
            </a:r>
            <a:r>
              <a:rPr lang="zh-CN" altLang="en-US" sz="4000" dirty="0" smtClean="0">
                <a:ea typeface="宋体" pitchFamily="2" charset="-122"/>
              </a:rPr>
              <a:t>我喜歡穿</a:t>
            </a:r>
            <a:r>
              <a:rPr lang="zh-CN" altLang="en-US" sz="4000" b="1" u="sng" dirty="0">
                <a:ea typeface="宋体" pitchFamily="2" charset="-122"/>
              </a:rPr>
              <a:t>洋裝</a:t>
            </a:r>
            <a:r>
              <a:rPr lang="zh-CN" altLang="en-US" sz="4000" dirty="0" smtClean="0">
                <a:ea typeface="宋体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982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CN" sz="4400" b="1" dirty="0" smtClean="0">
                <a:ea typeface="宋体" pitchFamily="2" charset="-122"/>
              </a:rPr>
              <a:t>L7/P1-2  </a:t>
            </a:r>
            <a:r>
              <a:rPr lang="zh-CN" altLang="en-US" sz="5400" b="1" dirty="0" smtClean="0">
                <a:ea typeface="宋体" pitchFamily="2" charset="-122"/>
              </a:rPr>
              <a:t>羨</a:t>
            </a:r>
            <a:r>
              <a:rPr lang="en-US" altLang="zh-CN" sz="5400" dirty="0" smtClean="0">
                <a:ea typeface="宋体" pitchFamily="2" charset="-122"/>
              </a:rPr>
              <a:t>(</a:t>
            </a:r>
            <a:r>
              <a:rPr lang="zh-CN" altLang="en-US" sz="5400" dirty="0" smtClean="0">
                <a:ea typeface="宋体" pitchFamily="2" charset="-122"/>
              </a:rPr>
              <a:t>羡</a:t>
            </a:r>
            <a:r>
              <a:rPr lang="en-US" altLang="zh-CN" sz="5400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慕親</a:t>
            </a:r>
            <a:r>
              <a:rPr lang="en-US" altLang="zh-CN" sz="5400" dirty="0" smtClean="0">
                <a:ea typeface="宋体" pitchFamily="2" charset="-122"/>
              </a:rPr>
              <a:t>(</a:t>
            </a:r>
            <a:r>
              <a:rPr lang="zh-CN" altLang="en-US" sz="5400" dirty="0" smtClean="0">
                <a:ea typeface="宋体" pitchFamily="2" charset="-122"/>
              </a:rPr>
              <a:t>亲</a:t>
            </a:r>
            <a:r>
              <a:rPr lang="en-US" altLang="zh-CN" sz="5400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戚</a:t>
            </a:r>
            <a:endParaRPr lang="zh-TW" altLang="en-US" sz="5400" b="1" dirty="0" smtClean="0">
              <a:ea typeface="宋体" pitchFamily="2" charset="-12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5029200"/>
          </a:xfrm>
        </p:spPr>
        <p:txBody>
          <a:bodyPr/>
          <a:lstStyle/>
          <a:p>
            <a:pPr eaLnBrk="1" hangingPunct="1"/>
            <a:r>
              <a:rPr lang="zh-CN" altLang="en-US" sz="3500" dirty="0" smtClean="0">
                <a:ea typeface="宋体" pitchFamily="2" charset="-122"/>
              </a:rPr>
              <a:t>羨：羨慕</a:t>
            </a:r>
            <a:endParaRPr lang="en-US" altLang="zh-CN" sz="35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500" dirty="0" smtClean="0">
                <a:ea typeface="宋体" pitchFamily="2" charset="-122"/>
              </a:rPr>
              <a:t>1.</a:t>
            </a:r>
            <a:r>
              <a:rPr lang="zh-CN" altLang="en-US" sz="3500" dirty="0" smtClean="0">
                <a:ea typeface="宋体" pitchFamily="2" charset="-122"/>
              </a:rPr>
              <a:t>不要</a:t>
            </a:r>
            <a:r>
              <a:rPr lang="zh-CN" altLang="en-US" sz="3500" b="1" u="sng" dirty="0" smtClean="0">
                <a:ea typeface="宋体" pitchFamily="2" charset="-122"/>
              </a:rPr>
              <a:t>羨慕</a:t>
            </a:r>
            <a:r>
              <a:rPr lang="zh-CN" altLang="en-US" sz="3500" dirty="0" smtClean="0">
                <a:ea typeface="宋体" pitchFamily="2" charset="-122"/>
              </a:rPr>
              <a:t>別人有好成績，只要你也用功學</a:t>
            </a:r>
            <a:endParaRPr lang="en-US" altLang="zh-CN" sz="35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500" dirty="0">
                <a:ea typeface="宋体" pitchFamily="2" charset="-122"/>
              </a:rPr>
              <a:t> </a:t>
            </a:r>
            <a:r>
              <a:rPr lang="en-US" altLang="zh-CN" sz="3500" dirty="0" smtClean="0">
                <a:ea typeface="宋体" pitchFamily="2" charset="-122"/>
              </a:rPr>
              <a:t>  </a:t>
            </a:r>
            <a:r>
              <a:rPr lang="zh-CN" altLang="en-US" sz="3500" dirty="0" smtClean="0">
                <a:ea typeface="宋体" pitchFamily="2" charset="-122"/>
              </a:rPr>
              <a:t>習，你也可以有好成績。</a:t>
            </a:r>
          </a:p>
          <a:p>
            <a:pPr eaLnBrk="1" hangingPunct="1"/>
            <a:r>
              <a:rPr lang="zh-CN" altLang="en-US" sz="3500" dirty="0" smtClean="0">
                <a:ea typeface="宋体" pitchFamily="2" charset="-122"/>
              </a:rPr>
              <a:t>親：親人</a:t>
            </a:r>
            <a:r>
              <a:rPr lang="en-US" altLang="zh-CN" sz="3500" dirty="0" smtClean="0">
                <a:ea typeface="宋体" pitchFamily="2" charset="-122"/>
              </a:rPr>
              <a:t>,</a:t>
            </a:r>
            <a:r>
              <a:rPr lang="zh-CN" altLang="en-US" sz="3500" dirty="0" smtClean="0">
                <a:ea typeface="宋体" pitchFamily="2" charset="-122"/>
              </a:rPr>
              <a:t>相親</a:t>
            </a:r>
            <a:endParaRPr lang="en-US" altLang="zh-CN" sz="35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500" dirty="0" smtClean="0">
                <a:ea typeface="宋体" pitchFamily="2" charset="-122"/>
              </a:rPr>
              <a:t>1.</a:t>
            </a:r>
            <a:r>
              <a:rPr lang="zh-CN" altLang="en-US" sz="3500" dirty="0" smtClean="0">
                <a:ea typeface="宋体" pitchFamily="2" charset="-122"/>
              </a:rPr>
              <a:t>我們的家人就是我們最親的</a:t>
            </a:r>
            <a:r>
              <a:rPr lang="zh-CN" altLang="en-US" sz="3500" b="1" u="sng" dirty="0">
                <a:ea typeface="宋体" pitchFamily="2" charset="-122"/>
              </a:rPr>
              <a:t>親人</a:t>
            </a:r>
            <a:r>
              <a:rPr lang="zh-CN" altLang="en-US" sz="3500" dirty="0" smtClean="0">
                <a:ea typeface="宋体" pitchFamily="2" charset="-122"/>
              </a:rPr>
              <a:t>。</a:t>
            </a:r>
            <a:r>
              <a:rPr lang="en-US" altLang="zh-CN" sz="3500" dirty="0" smtClean="0">
                <a:ea typeface="宋体" pitchFamily="2" charset="-122"/>
              </a:rPr>
              <a:t>2.</a:t>
            </a:r>
            <a:r>
              <a:rPr lang="zh-CN" altLang="en-US" sz="3500" dirty="0" smtClean="0">
                <a:ea typeface="宋体" pitchFamily="2" charset="-122"/>
              </a:rPr>
              <a:t>以前</a:t>
            </a:r>
            <a:endParaRPr lang="en-US" altLang="zh-CN" sz="35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500" dirty="0">
                <a:ea typeface="宋体" pitchFamily="2" charset="-122"/>
              </a:rPr>
              <a:t> </a:t>
            </a:r>
            <a:r>
              <a:rPr lang="en-US" altLang="zh-CN" sz="3500" dirty="0" smtClean="0">
                <a:ea typeface="宋体" pitchFamily="2" charset="-122"/>
              </a:rPr>
              <a:t>  </a:t>
            </a:r>
            <a:r>
              <a:rPr lang="zh-CN" altLang="en-US" sz="3500" dirty="0" smtClean="0">
                <a:ea typeface="宋体" pitchFamily="2" charset="-122"/>
              </a:rPr>
              <a:t>的中國人都是用</a:t>
            </a:r>
            <a:r>
              <a:rPr lang="zh-CN" altLang="en-US" sz="3500" b="1" u="sng" dirty="0">
                <a:ea typeface="宋体" pitchFamily="2" charset="-122"/>
              </a:rPr>
              <a:t>相親</a:t>
            </a:r>
            <a:r>
              <a:rPr lang="zh-CN" altLang="en-US" sz="3500" dirty="0" smtClean="0">
                <a:ea typeface="宋体" pitchFamily="2" charset="-122"/>
              </a:rPr>
              <a:t>來認識男</a:t>
            </a:r>
            <a:r>
              <a:rPr lang="en-US" altLang="zh-CN" sz="3500" dirty="0" smtClean="0">
                <a:ea typeface="宋体" pitchFamily="2" charset="-122"/>
              </a:rPr>
              <a:t>/</a:t>
            </a:r>
            <a:r>
              <a:rPr lang="zh-CN" altLang="en-US" sz="3500" dirty="0" smtClean="0">
                <a:ea typeface="宋体" pitchFamily="2" charset="-122"/>
              </a:rPr>
              <a:t>女朋友。</a:t>
            </a:r>
          </a:p>
          <a:p>
            <a:pPr eaLnBrk="1" hangingPunct="1"/>
            <a:r>
              <a:rPr lang="zh-CN" altLang="en-US" sz="3500" dirty="0" smtClean="0">
                <a:ea typeface="宋体" pitchFamily="2" charset="-122"/>
              </a:rPr>
              <a:t>戚：親戚</a:t>
            </a:r>
            <a:endParaRPr lang="en-US" altLang="zh-CN" sz="35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500" dirty="0" smtClean="0">
                <a:ea typeface="宋体" pitchFamily="2" charset="-122"/>
              </a:rPr>
              <a:t>1.</a:t>
            </a:r>
            <a:r>
              <a:rPr lang="zh-CN" altLang="en-US" sz="3500" dirty="0" smtClean="0">
                <a:ea typeface="宋体" pitchFamily="2" charset="-122"/>
              </a:rPr>
              <a:t>我家有很多</a:t>
            </a:r>
            <a:r>
              <a:rPr lang="zh-CN" altLang="en-US" sz="3500" b="1" u="sng" dirty="0" smtClean="0">
                <a:ea typeface="宋体" pitchFamily="2" charset="-122"/>
              </a:rPr>
              <a:t>親戚</a:t>
            </a:r>
            <a:r>
              <a:rPr lang="zh-CN" altLang="en-US" sz="3500" dirty="0" smtClean="0">
                <a:ea typeface="宋体" pitchFamily="2" charset="-122"/>
              </a:rPr>
              <a:t>住在美國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L7/P2-1 </a:t>
            </a:r>
            <a:r>
              <a:rPr lang="zh-CN" altLang="en-US" sz="6000" b="1" dirty="0" smtClean="0">
                <a:ea typeface="宋体" pitchFamily="2" charset="-122"/>
              </a:rPr>
              <a:t>原抽拜訪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访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 </a:t>
            </a:r>
            <a:endParaRPr lang="en-US" altLang="zh-TW" sz="6000" b="1" dirty="0" smtClean="0">
              <a:ea typeface="宋体" pitchFamily="2" charset="-12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原：原來，原因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我們</a:t>
            </a:r>
            <a:r>
              <a:rPr lang="zh-CN" altLang="en-US" b="1" u="sng" dirty="0" smtClean="0">
                <a:ea typeface="宋体" pitchFamily="2" charset="-122"/>
              </a:rPr>
              <a:t>原來</a:t>
            </a:r>
            <a:r>
              <a:rPr lang="zh-CN" altLang="en-US" dirty="0" smtClean="0">
                <a:ea typeface="宋体" pitchFamily="2" charset="-122"/>
              </a:rPr>
              <a:t>想去北京玩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但是買不到票所以去西安玩。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不知道什麼</a:t>
            </a:r>
            <a:r>
              <a:rPr lang="zh-CN" altLang="en-US" b="1" u="sng" dirty="0" smtClean="0">
                <a:ea typeface="宋体" pitchFamily="2" charset="-122"/>
              </a:rPr>
              <a:t>原因</a:t>
            </a:r>
            <a:r>
              <a:rPr lang="zh-CN" altLang="en-US" dirty="0" smtClean="0">
                <a:ea typeface="宋体" pitchFamily="2" charset="-122"/>
              </a:rPr>
              <a:t>媽媽生氣了。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抽：抽空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抽煙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zh-CN" altLang="en-US" dirty="0" smtClean="0">
                <a:ea typeface="宋体" pitchFamily="2" charset="-122"/>
              </a:rPr>
              <a:t>烟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你應該每一天</a:t>
            </a:r>
            <a:r>
              <a:rPr lang="zh-CN" altLang="en-US" b="1" u="sng" dirty="0">
                <a:ea typeface="宋体" pitchFamily="2" charset="-122"/>
              </a:rPr>
              <a:t>抽空</a:t>
            </a:r>
            <a:r>
              <a:rPr lang="zh-CN" altLang="en-US" dirty="0" smtClean="0">
                <a:ea typeface="宋体" pitchFamily="2" charset="-122"/>
              </a:rPr>
              <a:t>運動一下。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坐飛機時不可以</a:t>
            </a:r>
            <a:r>
              <a:rPr lang="zh-CN" altLang="en-US" b="1" u="sng" dirty="0" smtClean="0">
                <a:ea typeface="宋体" pitchFamily="2" charset="-122"/>
              </a:rPr>
              <a:t>抽</a:t>
            </a:r>
            <a:r>
              <a:rPr lang="zh-CN" altLang="en-US" b="1" u="sng" dirty="0">
                <a:ea typeface="宋体" pitchFamily="2" charset="-122"/>
              </a:rPr>
              <a:t>煙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拜：拜年，拜拜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中國人在年初一都要互相</a:t>
            </a:r>
            <a:r>
              <a:rPr lang="zh-CN" altLang="en-US" b="1" u="sng" dirty="0" smtClean="0">
                <a:ea typeface="宋体" pitchFamily="2" charset="-122"/>
              </a:rPr>
              <a:t>拜年</a:t>
            </a:r>
            <a:r>
              <a:rPr lang="zh-CN" altLang="en-US" dirty="0" smtClean="0">
                <a:ea typeface="宋体" pitchFamily="2" charset="-122"/>
              </a:rPr>
              <a:t>。媽媽到廟裡去</a:t>
            </a:r>
            <a:r>
              <a:rPr lang="zh-CN" altLang="en-US" b="1" u="sng" dirty="0" smtClean="0">
                <a:ea typeface="宋体" pitchFamily="2" charset="-122"/>
              </a:rPr>
              <a:t>拜拜</a:t>
            </a:r>
            <a:r>
              <a:rPr lang="zh-CN" altLang="en-US" dirty="0" smtClean="0">
                <a:ea typeface="宋体" pitchFamily="2" charset="-122"/>
              </a:rPr>
              <a:t>了。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訪：拜訪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訪問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李老師的學生常常去</a:t>
            </a:r>
            <a:r>
              <a:rPr lang="zh-CN" altLang="en-US" b="1" u="sng" dirty="0">
                <a:ea typeface="宋体" pitchFamily="2" charset="-122"/>
              </a:rPr>
              <a:t>拜訪</a:t>
            </a:r>
            <a:r>
              <a:rPr lang="zh-CN" altLang="en-US" dirty="0" smtClean="0">
                <a:ea typeface="宋体" pitchFamily="2" charset="-122"/>
              </a:rPr>
              <a:t>他。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>
                <a:ea typeface="宋体" pitchFamily="2" charset="-122"/>
              </a:rPr>
              <a:t>記</a:t>
            </a:r>
            <a:r>
              <a:rPr lang="zh-CN" altLang="en-US" dirty="0" smtClean="0">
                <a:ea typeface="宋体" pitchFamily="2" charset="-122"/>
              </a:rPr>
              <a:t>者正在</a:t>
            </a:r>
            <a:r>
              <a:rPr lang="zh-CN" altLang="en-US" b="1" u="sng" dirty="0">
                <a:ea typeface="宋体" pitchFamily="2" charset="-122"/>
              </a:rPr>
              <a:t>訪問</a:t>
            </a:r>
            <a:endParaRPr lang="en-US" altLang="zh-CN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Obama</a:t>
            </a:r>
            <a:r>
              <a:rPr lang="zh-CN" altLang="en-US" dirty="0" smtClean="0">
                <a:ea typeface="宋体" pitchFamily="2" charset="-122"/>
              </a:rPr>
              <a:t>總統。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L7/P2-2 </a:t>
            </a:r>
            <a:r>
              <a:rPr lang="zh-CN" altLang="en-US" sz="6000" b="1" dirty="0" smtClean="0">
                <a:ea typeface="宋体" pitchFamily="2" charset="-122"/>
              </a:rPr>
              <a:t>查宜季數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数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查：查票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查票員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b="1" u="sng" dirty="0" smtClean="0">
                <a:ea typeface="宋体" pitchFamily="2" charset="-122"/>
              </a:rPr>
              <a:t>查票員</a:t>
            </a:r>
            <a:r>
              <a:rPr lang="zh-CN" altLang="en-US" sz="2400" dirty="0" smtClean="0">
                <a:ea typeface="宋体" pitchFamily="2" charset="-122"/>
              </a:rPr>
              <a:t>馬上要過來</a:t>
            </a:r>
            <a:r>
              <a:rPr lang="zh-CN" altLang="en-US" sz="2400" b="1" u="sng" dirty="0">
                <a:ea typeface="宋体" pitchFamily="2" charset="-122"/>
              </a:rPr>
              <a:t>查票</a:t>
            </a:r>
            <a:r>
              <a:rPr lang="zh-CN" altLang="en-US" sz="2400" dirty="0" smtClean="0">
                <a:ea typeface="宋体" pitchFamily="2" charset="-122"/>
              </a:rPr>
              <a:t>了。</a:t>
            </a:r>
          </a:p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宜：便宜，宜人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dirty="0" smtClean="0">
                <a:ea typeface="宋体" pitchFamily="2" charset="-122"/>
              </a:rPr>
              <a:t>我們可以在網上訂到比較</a:t>
            </a:r>
            <a:r>
              <a:rPr lang="zh-CN" altLang="en-US" sz="2400" b="1" u="sng" dirty="0">
                <a:ea typeface="宋体" pitchFamily="2" charset="-122"/>
              </a:rPr>
              <a:t>便宜</a:t>
            </a:r>
            <a:r>
              <a:rPr lang="zh-CN" altLang="en-US" sz="2400" dirty="0" smtClean="0">
                <a:ea typeface="宋体" pitchFamily="2" charset="-122"/>
              </a:rPr>
              <a:t>的機票。這裡的風景宜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  </a:t>
            </a:r>
            <a:r>
              <a:rPr lang="zh-CN" altLang="en-US" sz="2400" dirty="0" smtClean="0">
                <a:ea typeface="宋体" pitchFamily="2" charset="-122"/>
              </a:rPr>
              <a:t>人。</a:t>
            </a:r>
          </a:p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季：季節</a:t>
            </a:r>
            <a:r>
              <a:rPr lang="en-US" altLang="zh-CN" sz="2400" dirty="0" smtClean="0">
                <a:ea typeface="宋体" pitchFamily="2" charset="-122"/>
              </a:rPr>
              <a:t>(</a:t>
            </a:r>
            <a:r>
              <a:rPr lang="zh-CN" altLang="en-US" sz="2400" dirty="0" smtClean="0">
                <a:ea typeface="宋体" pitchFamily="2" charset="-122"/>
              </a:rPr>
              <a:t>节</a:t>
            </a:r>
            <a:r>
              <a:rPr lang="en-US" altLang="zh-CN" sz="2400" dirty="0" smtClean="0">
                <a:ea typeface="宋体" pitchFamily="2" charset="-122"/>
              </a:rPr>
              <a:t>),</a:t>
            </a:r>
            <a:r>
              <a:rPr lang="zh-CN" altLang="en-US" sz="2400" dirty="0" smtClean="0">
                <a:ea typeface="宋体" pitchFamily="2" charset="-122"/>
              </a:rPr>
              <a:t>四季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dirty="0" smtClean="0">
                <a:ea typeface="宋体" pitchFamily="2" charset="-122"/>
              </a:rPr>
              <a:t>春夏秋冬你最喜歡哪一個</a:t>
            </a:r>
            <a:r>
              <a:rPr lang="zh-CN" altLang="en-US" sz="2400" b="1" u="sng" dirty="0" smtClean="0">
                <a:ea typeface="宋体" pitchFamily="2" charset="-122"/>
              </a:rPr>
              <a:t>季節</a:t>
            </a:r>
            <a:r>
              <a:rPr lang="zh-CN" altLang="en-US" sz="2400" dirty="0" smtClean="0">
                <a:ea typeface="宋体" pitchFamily="2" charset="-122"/>
              </a:rPr>
              <a:t>？</a:t>
            </a:r>
            <a:r>
              <a:rPr lang="en-US" altLang="zh-CN" sz="2400" dirty="0" smtClean="0">
                <a:ea typeface="宋体" pitchFamily="2" charset="-122"/>
              </a:rPr>
              <a:t>2.</a:t>
            </a:r>
            <a:r>
              <a:rPr lang="zh-CN" altLang="en-US" sz="2400" dirty="0">
                <a:ea typeface="宋体" pitchFamily="2" charset="-122"/>
              </a:rPr>
              <a:t>昆</a:t>
            </a:r>
            <a:r>
              <a:rPr lang="zh-CN" altLang="en-US" sz="2400" dirty="0" smtClean="0">
                <a:ea typeface="宋体" pitchFamily="2" charset="-122"/>
              </a:rPr>
              <a:t>明是一個</a:t>
            </a:r>
            <a:r>
              <a:rPr lang="zh-CN" altLang="en-US" sz="2400" b="1" u="sng" dirty="0" smtClean="0">
                <a:ea typeface="宋体" pitchFamily="2" charset="-122"/>
              </a:rPr>
              <a:t>四季</a:t>
            </a:r>
            <a:r>
              <a:rPr lang="zh-CN" altLang="en-US" sz="2400" dirty="0" smtClean="0">
                <a:ea typeface="宋体" pitchFamily="2" charset="-122"/>
              </a:rPr>
              <a:t>如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  </a:t>
            </a:r>
            <a:r>
              <a:rPr lang="zh-CN" altLang="en-US" sz="2400" dirty="0" smtClean="0">
                <a:ea typeface="宋体" pitchFamily="2" charset="-122"/>
              </a:rPr>
              <a:t>春的城市。</a:t>
            </a:r>
          </a:p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數：少數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數學</a:t>
            </a:r>
            <a:r>
              <a:rPr lang="en-US" altLang="zh-CN" sz="2400" dirty="0" smtClean="0">
                <a:ea typeface="宋体" pitchFamily="2" charset="-122"/>
              </a:rPr>
              <a:t>(</a:t>
            </a:r>
            <a:r>
              <a:rPr lang="zh-CN" altLang="en-US" sz="2400" dirty="0" smtClean="0">
                <a:ea typeface="宋体" pitchFamily="2" charset="-122"/>
              </a:rPr>
              <a:t>学</a:t>
            </a:r>
            <a:r>
              <a:rPr lang="en-US" altLang="zh-CN" sz="24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dirty="0" smtClean="0">
                <a:ea typeface="宋体" pitchFamily="2" charset="-122"/>
              </a:rPr>
              <a:t>中國的雲南有很多</a:t>
            </a:r>
            <a:r>
              <a:rPr lang="zh-CN" altLang="en-US" sz="2400" b="1" u="sng" dirty="0" smtClean="0">
                <a:ea typeface="宋体" pitchFamily="2" charset="-122"/>
              </a:rPr>
              <a:t>少數</a:t>
            </a:r>
            <a:r>
              <a:rPr lang="zh-CN" altLang="en-US" sz="2400" dirty="0" smtClean="0">
                <a:ea typeface="宋体" pitchFamily="2" charset="-122"/>
              </a:rPr>
              <a:t>民族。</a:t>
            </a:r>
            <a:r>
              <a:rPr lang="en-US" altLang="zh-CN" sz="2400" dirty="0" smtClean="0">
                <a:ea typeface="宋体" pitchFamily="2" charset="-122"/>
              </a:rPr>
              <a:t>2.</a:t>
            </a:r>
            <a:r>
              <a:rPr lang="zh-CN" altLang="en-US" sz="2400" dirty="0" smtClean="0">
                <a:ea typeface="宋体" pitchFamily="2" charset="-122"/>
              </a:rPr>
              <a:t>弟弟從小就對</a:t>
            </a:r>
            <a:r>
              <a:rPr lang="zh-CN" altLang="en-US" sz="2400" b="1" u="sng" dirty="0">
                <a:ea typeface="宋体" pitchFamily="2" charset="-122"/>
              </a:rPr>
              <a:t>數學</a:t>
            </a:r>
            <a:r>
              <a:rPr lang="zh-CN" altLang="en-US" sz="2400" dirty="0" smtClean="0">
                <a:ea typeface="宋体" pitchFamily="2" charset="-122"/>
              </a:rPr>
              <a:t>很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  </a:t>
            </a:r>
            <a:r>
              <a:rPr lang="zh-CN" altLang="en-US" sz="2400" dirty="0" smtClean="0">
                <a:ea typeface="宋体" pitchFamily="2" charset="-122"/>
              </a:rPr>
              <a:t>有興趣</a:t>
            </a:r>
            <a:r>
              <a:rPr lang="zh-CN" altLang="en-US" dirty="0" smtClean="0">
                <a:ea typeface="宋体" pitchFamily="2" charset="-122"/>
              </a:rPr>
              <a:t>。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L7/P3-1 </a:t>
            </a:r>
            <a:r>
              <a:rPr lang="zh-CN" altLang="en-US" sz="5400" b="1" dirty="0" smtClean="0">
                <a:ea typeface="宋体" pitchFamily="2" charset="-122"/>
              </a:rPr>
              <a:t>族果簽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签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證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证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族</a:t>
            </a:r>
            <a:r>
              <a:rPr lang="en-US" altLang="zh-CN" sz="2400" dirty="0" smtClean="0">
                <a:ea typeface="宋体" pitchFamily="2" charset="-122"/>
              </a:rPr>
              <a:t>:</a:t>
            </a:r>
            <a:r>
              <a:rPr lang="zh-CN" altLang="en-US" sz="2400" dirty="0" smtClean="0">
                <a:ea typeface="宋体" pitchFamily="2" charset="-122"/>
              </a:rPr>
              <a:t>民族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少數民族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dirty="0" smtClean="0">
                <a:ea typeface="宋体" pitchFamily="2" charset="-122"/>
              </a:rPr>
              <a:t>印地安人是美國的</a:t>
            </a:r>
            <a:r>
              <a:rPr lang="zh-CN" altLang="en-US" sz="2400" b="1" u="sng" dirty="0" smtClean="0">
                <a:ea typeface="宋体" pitchFamily="2" charset="-122"/>
              </a:rPr>
              <a:t>少數民族</a:t>
            </a:r>
            <a:r>
              <a:rPr lang="zh-CN" altLang="en-US" sz="24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果</a:t>
            </a:r>
            <a:r>
              <a:rPr lang="en-US" altLang="zh-CN" sz="2400" dirty="0" smtClean="0">
                <a:ea typeface="宋体" pitchFamily="2" charset="-122"/>
              </a:rPr>
              <a:t>:</a:t>
            </a:r>
            <a:r>
              <a:rPr lang="zh-CN" altLang="en-US" sz="2400" dirty="0" smtClean="0">
                <a:ea typeface="宋体" pitchFamily="2" charset="-122"/>
              </a:rPr>
              <a:t>如果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水果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果汁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b="1" u="sng" dirty="0">
                <a:ea typeface="宋体" pitchFamily="2" charset="-122"/>
              </a:rPr>
              <a:t>如果</a:t>
            </a:r>
            <a:r>
              <a:rPr lang="zh-CN" altLang="en-US" sz="2400" dirty="0" smtClean="0">
                <a:ea typeface="宋体" pitchFamily="2" charset="-122"/>
              </a:rPr>
              <a:t>你現在還不想做功課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那就先洗個澡吧！</a:t>
            </a:r>
            <a:r>
              <a:rPr lang="en-US" altLang="zh-CN" sz="2400" dirty="0" smtClean="0">
                <a:ea typeface="宋体" pitchFamily="2" charset="-122"/>
              </a:rPr>
              <a:t>2.</a:t>
            </a:r>
            <a:r>
              <a:rPr lang="zh-CN" altLang="en-US" sz="2400" dirty="0" smtClean="0">
                <a:ea typeface="宋体" pitchFamily="2" charset="-122"/>
              </a:rPr>
              <a:t>我喜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  </a:t>
            </a:r>
            <a:r>
              <a:rPr lang="zh-CN" altLang="en-US" sz="2400" dirty="0" smtClean="0">
                <a:ea typeface="宋体" pitchFamily="2" charset="-122"/>
              </a:rPr>
              <a:t>歡吃水果和喝</a:t>
            </a:r>
            <a:r>
              <a:rPr lang="zh-CN" altLang="en-US" sz="2400" b="1" u="sng" dirty="0">
                <a:ea typeface="宋体" pitchFamily="2" charset="-122"/>
              </a:rPr>
              <a:t>果汁</a:t>
            </a:r>
            <a:r>
              <a:rPr lang="zh-CN" altLang="en-US" sz="2400" dirty="0" smtClean="0">
                <a:ea typeface="宋体" pitchFamily="2" charset="-122"/>
              </a:rPr>
              <a:t>。</a:t>
            </a:r>
            <a:endParaRPr lang="en-US" altLang="zh-CN" sz="2400" dirty="0" smtClean="0">
              <a:ea typeface="宋体" pitchFamily="2" charset="-122"/>
            </a:endParaRPr>
          </a:p>
          <a:p>
            <a:pPr eaLnBrk="1" hangingPunct="1">
              <a:buSzPct val="180000"/>
              <a:buFont typeface="Wingdings" pitchFamily="2" charset="2"/>
              <a:buChar char="§"/>
            </a:pPr>
            <a:r>
              <a:rPr lang="zh-CN" altLang="en-US" sz="2400" dirty="0" smtClean="0">
                <a:ea typeface="宋体" pitchFamily="2" charset="-122"/>
              </a:rPr>
              <a:t>簽</a:t>
            </a:r>
            <a:r>
              <a:rPr lang="en-US" altLang="zh-CN" sz="2400" dirty="0" smtClean="0">
                <a:ea typeface="宋体" pitchFamily="2" charset="-122"/>
              </a:rPr>
              <a:t>:</a:t>
            </a:r>
            <a:r>
              <a:rPr lang="zh-CN" altLang="en-US" sz="2400" dirty="0">
                <a:ea typeface="宋体" pitchFamily="2" charset="-122"/>
              </a:rPr>
              <a:t>簽</a:t>
            </a:r>
            <a:r>
              <a:rPr lang="zh-CN" altLang="en-US" sz="2400" dirty="0" smtClean="0">
                <a:ea typeface="宋体" pitchFamily="2" charset="-122"/>
              </a:rPr>
              <a:t>證，簽字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SzPct val="180000"/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dirty="0" smtClean="0">
                <a:ea typeface="宋体" pitchFamily="2" charset="-122"/>
              </a:rPr>
              <a:t>如果你要去中國旅行</a:t>
            </a:r>
            <a:r>
              <a:rPr lang="en-US" altLang="zh-CN" sz="2400" dirty="0" smtClean="0">
                <a:ea typeface="宋体" pitchFamily="2" charset="-122"/>
              </a:rPr>
              <a:t>,</a:t>
            </a:r>
            <a:r>
              <a:rPr lang="zh-CN" altLang="en-US" sz="2400" dirty="0" smtClean="0">
                <a:ea typeface="宋体" pitchFamily="2" charset="-122"/>
              </a:rPr>
              <a:t>你必須先要辦好</a:t>
            </a:r>
            <a:r>
              <a:rPr lang="zh-CN" altLang="en-US" sz="2400" b="1" u="sng" dirty="0">
                <a:ea typeface="宋体" pitchFamily="2" charset="-122"/>
              </a:rPr>
              <a:t>簽證</a:t>
            </a:r>
            <a:r>
              <a:rPr lang="zh-CN" altLang="en-US" sz="2400" dirty="0" smtClean="0">
                <a:ea typeface="宋体" pitchFamily="2" charset="-122"/>
              </a:rPr>
              <a:t>。支票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SzPct val="180000"/>
              <a:buNone/>
            </a:pP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  </a:t>
            </a:r>
            <a:r>
              <a:rPr lang="zh-CN" altLang="en-US" sz="2400" dirty="0" smtClean="0">
                <a:ea typeface="宋体" pitchFamily="2" charset="-122"/>
              </a:rPr>
              <a:t>都需要</a:t>
            </a:r>
            <a:r>
              <a:rPr lang="zh-CN" altLang="en-US" sz="2400" b="1" u="sng" dirty="0" smtClean="0">
                <a:ea typeface="宋体" pitchFamily="2" charset="-122"/>
              </a:rPr>
              <a:t>簽字</a:t>
            </a:r>
            <a:r>
              <a:rPr lang="zh-CN" altLang="en-US" sz="2400" dirty="0" smtClean="0">
                <a:ea typeface="宋体" pitchFamily="2" charset="-122"/>
              </a:rPr>
              <a:t>才可以取錢。</a:t>
            </a:r>
          </a:p>
          <a:p>
            <a:pPr eaLnBrk="1" hangingPunct="1"/>
            <a:r>
              <a:rPr lang="zh-CN" altLang="en-US" sz="2400" dirty="0" smtClean="0">
                <a:ea typeface="宋体" pitchFamily="2" charset="-122"/>
              </a:rPr>
              <a:t>證</a:t>
            </a:r>
            <a:r>
              <a:rPr lang="en-US" altLang="zh-CN" sz="2400" dirty="0" smtClean="0">
                <a:ea typeface="宋体" pitchFamily="2" charset="-122"/>
              </a:rPr>
              <a:t>:</a:t>
            </a:r>
            <a:r>
              <a:rPr lang="zh-CN" altLang="en-US" sz="2400" dirty="0" smtClean="0">
                <a:ea typeface="宋体" pitchFamily="2" charset="-122"/>
              </a:rPr>
              <a:t>學生證，證明</a:t>
            </a:r>
            <a:endParaRPr lang="en-US" altLang="zh-CN" sz="2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400" dirty="0" smtClean="0">
                <a:ea typeface="宋体" pitchFamily="2" charset="-122"/>
              </a:rPr>
              <a:t>1.</a:t>
            </a:r>
            <a:r>
              <a:rPr lang="zh-CN" altLang="en-US" sz="2400" dirty="0" smtClean="0">
                <a:ea typeface="宋体" pitchFamily="2" charset="-122"/>
              </a:rPr>
              <a:t>每一個高中生都有一張</a:t>
            </a:r>
            <a:r>
              <a:rPr lang="zh-CN" altLang="en-US" sz="2400" b="1" u="sng" dirty="0">
                <a:ea typeface="宋体" pitchFamily="2" charset="-122"/>
              </a:rPr>
              <a:t>學生證</a:t>
            </a:r>
            <a:r>
              <a:rPr lang="zh-CN" altLang="en-US" sz="2400" dirty="0" smtClean="0">
                <a:ea typeface="宋体" pitchFamily="2" charset="-122"/>
              </a:rPr>
              <a:t>。你怎麼樣</a:t>
            </a:r>
            <a:r>
              <a:rPr lang="zh-CN" altLang="en-US" sz="2400" b="1" u="sng" dirty="0" smtClean="0">
                <a:ea typeface="宋体" pitchFamily="2" charset="-122"/>
              </a:rPr>
              <a:t>證明</a:t>
            </a:r>
            <a:r>
              <a:rPr lang="zh-CN" altLang="en-US" sz="2400" dirty="0" smtClean="0">
                <a:ea typeface="宋体" pitchFamily="2" charset="-122"/>
              </a:rPr>
              <a:t>你做了功課</a:t>
            </a:r>
            <a:r>
              <a:rPr lang="zh-CN" altLang="en-US" dirty="0" smtClean="0">
                <a:ea typeface="宋体" pitchFamily="2" charset="-122"/>
              </a:rPr>
              <a:t>？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6000" b="1" smtClean="0">
                <a:ea typeface="宋体" pitchFamily="2" charset="-122"/>
              </a:rPr>
              <a:t>L7/P3-2  </a:t>
            </a:r>
            <a:r>
              <a:rPr lang="zh-CN" altLang="en-US" sz="6000" b="1" smtClean="0">
                <a:ea typeface="宋体" pitchFamily="2" charset="-122"/>
              </a:rPr>
              <a:t>辦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办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r>
              <a:rPr lang="zh-CN" altLang="en-US" sz="6000" b="1" smtClean="0">
                <a:ea typeface="宋体" pitchFamily="2" charset="-122"/>
              </a:rPr>
              <a:t> 概 及</a:t>
            </a:r>
            <a:endParaRPr lang="zh-TW" altLang="en-US" sz="6000" b="1" smtClean="0">
              <a:ea typeface="宋体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5029200"/>
          </a:xfrm>
        </p:spPr>
        <p:txBody>
          <a:bodyPr/>
          <a:lstStyle/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辦：辦公室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怎麼</a:t>
            </a:r>
            <a:r>
              <a:rPr lang="en-US" altLang="zh-CN" sz="3200" dirty="0" smtClean="0">
                <a:ea typeface="宋体" pitchFamily="2" charset="-122"/>
              </a:rPr>
              <a:t>(</a:t>
            </a:r>
            <a:r>
              <a:rPr lang="zh-CN" altLang="en-US" sz="3200" dirty="0" smtClean="0">
                <a:ea typeface="宋体" pitchFamily="2" charset="-122"/>
              </a:rPr>
              <a:t>么</a:t>
            </a:r>
            <a:r>
              <a:rPr lang="en-US" altLang="zh-CN" sz="3200" dirty="0" smtClean="0">
                <a:ea typeface="宋体" pitchFamily="2" charset="-122"/>
              </a:rPr>
              <a:t>)</a:t>
            </a:r>
            <a:r>
              <a:rPr lang="zh-CN" altLang="en-US" sz="3200" dirty="0" smtClean="0">
                <a:ea typeface="宋体" pitchFamily="2" charset="-122"/>
              </a:rPr>
              <a:t>辦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校長請你去她的</a:t>
            </a:r>
            <a:r>
              <a:rPr lang="zh-CN" altLang="en-US" sz="3200" b="1" u="sng" dirty="0" smtClean="0">
                <a:ea typeface="宋体" pitchFamily="2" charset="-122"/>
              </a:rPr>
              <a:t>辦公室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  <a:r>
              <a:rPr lang="zh-CN" altLang="en-US" sz="3200" dirty="0" smtClean="0">
                <a:ea typeface="宋体" pitchFamily="2" charset="-122"/>
              </a:rPr>
              <a:t>我們迷路了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b="1" u="sng" dirty="0">
                <a:ea typeface="宋体" pitchFamily="2" charset="-122"/>
              </a:rPr>
              <a:t>怎麼</a:t>
            </a:r>
            <a:endParaRPr lang="en-US" altLang="zh-CN" sz="3200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b="1" u="sng" dirty="0">
                <a:ea typeface="宋体" pitchFamily="2" charset="-122"/>
              </a:rPr>
              <a:t>辦</a:t>
            </a:r>
            <a:r>
              <a:rPr lang="zh-CN" altLang="en-US" sz="3200" dirty="0" smtClean="0">
                <a:ea typeface="宋体" pitchFamily="2" charset="-122"/>
              </a:rPr>
              <a:t>？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概：大概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從我家開車到機場</a:t>
            </a:r>
            <a:r>
              <a:rPr lang="zh-CN" altLang="en-US" sz="3200" b="1" u="sng" dirty="0">
                <a:ea typeface="宋体" pitchFamily="2" charset="-122"/>
              </a:rPr>
              <a:t>大概</a:t>
            </a:r>
            <a:r>
              <a:rPr lang="zh-CN" altLang="en-US" sz="3200" dirty="0" smtClean="0">
                <a:ea typeface="宋体" pitchFamily="2" charset="-122"/>
              </a:rPr>
              <a:t>要一小時。</a:t>
            </a:r>
          </a:p>
          <a:p>
            <a:pPr eaLnBrk="1" hangingPunct="1"/>
            <a:r>
              <a:rPr lang="zh-CN" altLang="en-US" sz="3200" dirty="0" smtClean="0">
                <a:ea typeface="宋体" pitchFamily="2" charset="-122"/>
              </a:rPr>
              <a:t>及：來得及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及格</a:t>
            </a:r>
            <a:endParaRPr lang="en-US" altLang="zh-CN" sz="3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200" dirty="0" smtClean="0">
                <a:ea typeface="宋体" pitchFamily="2" charset="-122"/>
              </a:rPr>
              <a:t>1.</a:t>
            </a:r>
            <a:r>
              <a:rPr lang="zh-CN" altLang="en-US" sz="3200" dirty="0" smtClean="0">
                <a:ea typeface="宋体" pitchFamily="2" charset="-122"/>
              </a:rPr>
              <a:t>早一點兒起床才會</a:t>
            </a:r>
            <a:r>
              <a:rPr lang="zh-CN" altLang="en-US" sz="3200" b="1" u="sng" dirty="0">
                <a:ea typeface="宋体" pitchFamily="2" charset="-122"/>
              </a:rPr>
              <a:t>來得及</a:t>
            </a:r>
            <a:r>
              <a:rPr lang="zh-CN" altLang="en-US" sz="3200" dirty="0" smtClean="0">
                <a:ea typeface="宋体" pitchFamily="2" charset="-122"/>
              </a:rPr>
              <a:t>吃個早餐再上學。</a:t>
            </a:r>
            <a:r>
              <a:rPr lang="en-US" altLang="zh-CN" sz="3200" dirty="0" smtClean="0">
                <a:ea typeface="宋体" pitchFamily="2" charset="-122"/>
              </a:rPr>
              <a:t>2.</a:t>
            </a:r>
          </a:p>
          <a:p>
            <a:pPr marL="0" indent="0" eaLnBrk="1" hangingPunct="1">
              <a:buNone/>
            </a:pPr>
            <a:r>
              <a:rPr lang="en-US" altLang="zh-CN" sz="3200" dirty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  </a:t>
            </a:r>
            <a:r>
              <a:rPr lang="zh-CN" altLang="en-US" sz="3200" dirty="0" smtClean="0">
                <a:ea typeface="宋体" pitchFamily="2" charset="-122"/>
              </a:rPr>
              <a:t>這一次的期末考不難</a:t>
            </a:r>
            <a:r>
              <a:rPr lang="en-US" altLang="zh-CN" sz="3200" dirty="0" smtClean="0">
                <a:ea typeface="宋体" pitchFamily="2" charset="-122"/>
              </a:rPr>
              <a:t>,</a:t>
            </a:r>
            <a:r>
              <a:rPr lang="zh-CN" altLang="en-US" sz="3200" dirty="0" smtClean="0">
                <a:ea typeface="宋体" pitchFamily="2" charset="-122"/>
              </a:rPr>
              <a:t>我們全班都</a:t>
            </a:r>
            <a:r>
              <a:rPr lang="zh-CN" altLang="en-US" sz="3200" b="1" u="sng" dirty="0">
                <a:ea typeface="宋体" pitchFamily="2" charset="-122"/>
              </a:rPr>
              <a:t>及格</a:t>
            </a:r>
            <a:r>
              <a:rPr lang="zh-CN" altLang="en-US" sz="3200" dirty="0" smtClean="0">
                <a:ea typeface="宋体" pitchFamily="2" charset="-122"/>
              </a:rPr>
              <a:t>了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ea typeface="宋体" pitchFamily="2" charset="-122"/>
              </a:rPr>
              <a:t>L8/P1-1 </a:t>
            </a:r>
            <a:r>
              <a:rPr lang="zh-CN" altLang="en-US" sz="5400" b="1" dirty="0" smtClean="0">
                <a:ea typeface="宋体" pitchFamily="2" charset="-122"/>
              </a:rPr>
              <a:t>連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连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報</a:t>
            </a:r>
            <a:r>
              <a:rPr lang="en-US" altLang="zh-CN" sz="5400" b="1" dirty="0" smtClean="0">
                <a:ea typeface="宋体" pitchFamily="2" charset="-122"/>
              </a:rPr>
              <a:t>(</a:t>
            </a:r>
            <a:r>
              <a:rPr lang="zh-CN" altLang="en-US" sz="5400" b="1" dirty="0" smtClean="0">
                <a:ea typeface="宋体" pitchFamily="2" charset="-122"/>
              </a:rPr>
              <a:t>报</a:t>
            </a:r>
            <a:r>
              <a:rPr lang="en-US" altLang="zh-CN" sz="5400" b="1" dirty="0" smtClean="0">
                <a:ea typeface="宋体" pitchFamily="2" charset="-122"/>
              </a:rPr>
              <a:t>)</a:t>
            </a:r>
            <a:r>
              <a:rPr lang="zh-CN" altLang="en-US" sz="5400" b="1" dirty="0" smtClean="0">
                <a:ea typeface="宋体" pitchFamily="2" charset="-122"/>
              </a:rPr>
              <a:t>告</a:t>
            </a:r>
            <a:endParaRPr lang="zh-TW" altLang="en-US" sz="5400" b="1" dirty="0" smtClean="0">
              <a:ea typeface="宋体" pitchFamily="2" charset="-122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sz="3300" dirty="0" smtClean="0">
                <a:ea typeface="宋体" pitchFamily="2" charset="-122"/>
              </a:rPr>
              <a:t>連</a:t>
            </a:r>
            <a:r>
              <a:rPr lang="zh-CN" altLang="en-US" sz="3300" dirty="0">
                <a:ea typeface="宋体" pitchFamily="2" charset="-122"/>
              </a:rPr>
              <a:t>：相連</a:t>
            </a:r>
            <a:r>
              <a:rPr lang="en-US" altLang="zh-CN" sz="3300" dirty="0" smtClean="0">
                <a:ea typeface="宋体" pitchFamily="2" charset="-122"/>
              </a:rPr>
              <a:t>,</a:t>
            </a:r>
            <a:r>
              <a:rPr lang="zh-CN" altLang="en-US" sz="3300" dirty="0" smtClean="0">
                <a:ea typeface="宋体" pitchFamily="2" charset="-122"/>
              </a:rPr>
              <a:t>連續</a:t>
            </a:r>
            <a:r>
              <a:rPr lang="en-US" altLang="zh-CN" sz="3300" dirty="0" smtClean="0">
                <a:ea typeface="宋体" pitchFamily="2" charset="-122"/>
              </a:rPr>
              <a:t>(</a:t>
            </a:r>
            <a:r>
              <a:rPr lang="zh-CN" altLang="en-US" sz="3300" dirty="0" smtClean="0">
                <a:ea typeface="宋体" pitchFamily="2" charset="-122"/>
              </a:rPr>
              <a:t>续</a:t>
            </a:r>
            <a:r>
              <a:rPr lang="en-US" altLang="zh-CN" sz="33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300" dirty="0" smtClean="0">
                <a:ea typeface="宋体" pitchFamily="2" charset="-122"/>
              </a:rPr>
              <a:t>1.</a:t>
            </a:r>
            <a:r>
              <a:rPr lang="zh-CN" altLang="en-US" sz="3300" dirty="0" smtClean="0">
                <a:ea typeface="宋体" pitchFamily="2" charset="-122"/>
              </a:rPr>
              <a:t>天和地</a:t>
            </a:r>
            <a:r>
              <a:rPr lang="zh-CN" altLang="en-US" sz="3300" b="1" u="sng" dirty="0">
                <a:ea typeface="宋体" pitchFamily="2" charset="-122"/>
              </a:rPr>
              <a:t>相連</a:t>
            </a:r>
            <a:r>
              <a:rPr lang="zh-CN" altLang="en-US" sz="3300" dirty="0" smtClean="0">
                <a:ea typeface="宋体" pitchFamily="2" charset="-122"/>
              </a:rPr>
              <a:t>的地方叫做地平線</a:t>
            </a:r>
            <a:r>
              <a:rPr lang="en-US" altLang="zh-CN" sz="3300" dirty="0" smtClean="0">
                <a:ea typeface="宋体" pitchFamily="2" charset="-122"/>
              </a:rPr>
              <a:t>horizon</a:t>
            </a:r>
            <a:r>
              <a:rPr lang="zh-CN" altLang="en-US" sz="3300" dirty="0" smtClean="0">
                <a:ea typeface="宋体" pitchFamily="2" charset="-122"/>
              </a:rPr>
              <a:t>。</a:t>
            </a:r>
            <a:r>
              <a:rPr lang="en-US" altLang="zh-CN" sz="3300" dirty="0" smtClean="0">
                <a:ea typeface="宋体" pitchFamily="2" charset="-122"/>
              </a:rPr>
              <a:t>2.</a:t>
            </a:r>
            <a:r>
              <a:rPr lang="zh-CN" altLang="en-US" sz="3300" dirty="0" smtClean="0">
                <a:ea typeface="宋体" pitchFamily="2" charset="-122"/>
              </a:rPr>
              <a:t>暑</a:t>
            </a:r>
            <a:endParaRPr lang="en-US" altLang="zh-CN" sz="33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300" dirty="0">
                <a:ea typeface="宋体" pitchFamily="2" charset="-122"/>
              </a:rPr>
              <a:t> </a:t>
            </a:r>
            <a:r>
              <a:rPr lang="en-US" altLang="zh-CN" sz="3300" dirty="0" smtClean="0">
                <a:ea typeface="宋体" pitchFamily="2" charset="-122"/>
              </a:rPr>
              <a:t>  </a:t>
            </a:r>
            <a:r>
              <a:rPr lang="zh-CN" altLang="en-US" sz="3300" dirty="0" smtClean="0">
                <a:ea typeface="宋体" pitchFamily="2" charset="-122"/>
              </a:rPr>
              <a:t>假到了</a:t>
            </a:r>
            <a:r>
              <a:rPr lang="en-US" altLang="zh-CN" sz="3300" dirty="0" smtClean="0">
                <a:ea typeface="宋体" pitchFamily="2" charset="-122"/>
              </a:rPr>
              <a:t>,</a:t>
            </a:r>
            <a:r>
              <a:rPr lang="zh-CN" altLang="en-US" sz="3300" dirty="0" smtClean="0">
                <a:ea typeface="宋体" pitchFamily="2" charset="-122"/>
              </a:rPr>
              <a:t>我們</a:t>
            </a:r>
            <a:r>
              <a:rPr lang="zh-CN" altLang="en-US" sz="3300" b="1" u="sng" dirty="0">
                <a:ea typeface="宋体" pitchFamily="2" charset="-122"/>
              </a:rPr>
              <a:t>連續</a:t>
            </a:r>
            <a:r>
              <a:rPr lang="zh-CN" altLang="en-US" sz="3300" dirty="0" smtClean="0">
                <a:ea typeface="宋体" pitchFamily="2" charset="-122"/>
              </a:rPr>
              <a:t>放兩個月的假。</a:t>
            </a:r>
          </a:p>
          <a:p>
            <a:pPr eaLnBrk="1" hangingPunct="1"/>
            <a:r>
              <a:rPr lang="zh-CN" altLang="en-US" sz="3300" dirty="0" smtClean="0">
                <a:ea typeface="宋体" pitchFamily="2" charset="-122"/>
              </a:rPr>
              <a:t>報：報紙</a:t>
            </a:r>
            <a:r>
              <a:rPr lang="en-US" altLang="zh-CN" sz="3300" dirty="0" smtClean="0">
                <a:ea typeface="宋体" pitchFamily="2" charset="-122"/>
              </a:rPr>
              <a:t>(</a:t>
            </a:r>
            <a:r>
              <a:rPr lang="zh-CN" altLang="en-US" sz="3300" dirty="0" smtClean="0">
                <a:ea typeface="宋体" pitchFamily="2" charset="-122"/>
              </a:rPr>
              <a:t>纸</a:t>
            </a:r>
            <a:r>
              <a:rPr lang="en-US" altLang="zh-CN" sz="3300" dirty="0" smtClean="0">
                <a:ea typeface="宋体" pitchFamily="2" charset="-122"/>
              </a:rPr>
              <a:t>),</a:t>
            </a:r>
            <a:r>
              <a:rPr lang="zh-CN" altLang="en-US" sz="3300" dirty="0">
                <a:ea typeface="宋体" pitchFamily="2" charset="-122"/>
              </a:rPr>
              <a:t>報告</a:t>
            </a:r>
            <a:endParaRPr lang="en-US" altLang="zh-CN" sz="33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300" dirty="0" smtClean="0">
                <a:ea typeface="宋体" pitchFamily="2" charset="-122"/>
              </a:rPr>
              <a:t>1.</a:t>
            </a:r>
            <a:r>
              <a:rPr lang="zh-CN" altLang="en-US" sz="3300" dirty="0" smtClean="0">
                <a:ea typeface="宋体" pitchFamily="2" charset="-122"/>
              </a:rPr>
              <a:t> 我喜歡看</a:t>
            </a:r>
            <a:r>
              <a:rPr lang="zh-CN" altLang="en-US" sz="3300" b="1" u="sng" dirty="0">
                <a:ea typeface="宋体" pitchFamily="2" charset="-122"/>
              </a:rPr>
              <a:t>報紙</a:t>
            </a:r>
            <a:r>
              <a:rPr lang="zh-CN" altLang="en-US" sz="3300" dirty="0" smtClean="0">
                <a:ea typeface="宋体" pitchFamily="2" charset="-122"/>
              </a:rPr>
              <a:t>。</a:t>
            </a:r>
            <a:r>
              <a:rPr lang="en-US" altLang="zh-CN" sz="3300" dirty="0" smtClean="0">
                <a:ea typeface="宋体" pitchFamily="2" charset="-122"/>
              </a:rPr>
              <a:t>2.</a:t>
            </a:r>
            <a:r>
              <a:rPr lang="zh-CN" altLang="en-US" sz="3300" dirty="0" smtClean="0">
                <a:ea typeface="宋体" pitchFamily="2" charset="-122"/>
              </a:rPr>
              <a:t>老師有</a:t>
            </a:r>
            <a:r>
              <a:rPr lang="zh-CN" altLang="en-US" sz="3300" dirty="0">
                <a:ea typeface="宋体" pitchFamily="2" charset="-122"/>
              </a:rPr>
              <a:t>很重要的事</a:t>
            </a:r>
            <a:r>
              <a:rPr lang="zh-CN" altLang="en-US" sz="3300" dirty="0" smtClean="0">
                <a:ea typeface="宋体" pitchFamily="2" charset="-122"/>
              </a:rPr>
              <a:t>要</a:t>
            </a:r>
            <a:r>
              <a:rPr lang="zh-CN" altLang="en-US" sz="3300" b="1" u="sng" dirty="0">
                <a:ea typeface="宋体" pitchFamily="2" charset="-122"/>
              </a:rPr>
              <a:t>報告</a:t>
            </a:r>
            <a:r>
              <a:rPr lang="zh-CN" altLang="en-US" sz="33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300" dirty="0" smtClean="0">
                <a:ea typeface="宋体" pitchFamily="2" charset="-122"/>
              </a:rPr>
              <a:t>告</a:t>
            </a:r>
            <a:r>
              <a:rPr lang="zh-CN" altLang="en-US" sz="3300" dirty="0">
                <a:ea typeface="宋体" pitchFamily="2" charset="-122"/>
              </a:rPr>
              <a:t>：研究報告</a:t>
            </a:r>
            <a:r>
              <a:rPr lang="en-US" altLang="zh-CN" sz="3300" dirty="0" smtClean="0">
                <a:ea typeface="宋体" pitchFamily="2" charset="-122"/>
              </a:rPr>
              <a:t>,</a:t>
            </a:r>
            <a:r>
              <a:rPr lang="zh-CN" altLang="en-US" sz="3300" dirty="0" smtClean="0">
                <a:ea typeface="宋体" pitchFamily="2" charset="-122"/>
              </a:rPr>
              <a:t>告訴</a:t>
            </a:r>
            <a:endParaRPr lang="en-US" altLang="zh-CN" sz="33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300" dirty="0" smtClean="0">
                <a:ea typeface="宋体" pitchFamily="2" charset="-122"/>
              </a:rPr>
              <a:t>1.</a:t>
            </a:r>
            <a:r>
              <a:rPr lang="zh-CN" altLang="en-US" sz="3300" dirty="0">
                <a:ea typeface="宋体" pitchFamily="2" charset="-122"/>
              </a:rPr>
              <a:t>你在寫什麼</a:t>
            </a:r>
            <a:r>
              <a:rPr lang="zh-CN" altLang="en-US" sz="3300" b="1" u="sng" dirty="0">
                <a:ea typeface="宋体" pitchFamily="2" charset="-122"/>
              </a:rPr>
              <a:t>研究報告</a:t>
            </a:r>
            <a:r>
              <a:rPr lang="zh-CN" altLang="en-US" sz="3300" dirty="0">
                <a:ea typeface="宋体" pitchFamily="2" charset="-122"/>
              </a:rPr>
              <a:t>？ </a:t>
            </a:r>
            <a:r>
              <a:rPr lang="en-US" altLang="zh-CN" sz="3300" dirty="0" smtClean="0">
                <a:ea typeface="宋体" pitchFamily="2" charset="-122"/>
              </a:rPr>
              <a:t>2.</a:t>
            </a:r>
            <a:r>
              <a:rPr lang="zh-CN" altLang="en-US" sz="3300" dirty="0" smtClean="0">
                <a:ea typeface="宋体" pitchFamily="2" charset="-122"/>
              </a:rPr>
              <a:t>我有很重要的事要</a:t>
            </a:r>
            <a:endParaRPr lang="en-US" altLang="zh-CN" sz="33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300" dirty="0">
                <a:ea typeface="宋体" pitchFamily="2" charset="-122"/>
              </a:rPr>
              <a:t> </a:t>
            </a:r>
            <a:r>
              <a:rPr lang="en-US" altLang="zh-CN" sz="3300" dirty="0" smtClean="0">
                <a:ea typeface="宋体" pitchFamily="2" charset="-122"/>
              </a:rPr>
              <a:t>  </a:t>
            </a:r>
            <a:r>
              <a:rPr lang="zh-CN" altLang="en-US" sz="3300" b="1" u="sng" dirty="0">
                <a:ea typeface="宋体" pitchFamily="2" charset="-122"/>
              </a:rPr>
              <a:t>告訴</a:t>
            </a:r>
            <a:r>
              <a:rPr lang="zh-CN" altLang="en-US" sz="3300" dirty="0" smtClean="0">
                <a:ea typeface="宋体" pitchFamily="2" charset="-122"/>
              </a:rPr>
              <a:t>媽媽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CN" sz="5400" b="1" smtClean="0">
                <a:ea typeface="宋体" pitchFamily="2" charset="-122"/>
              </a:rPr>
              <a:t>L8/P1-2  </a:t>
            </a:r>
            <a:r>
              <a:rPr lang="zh-CN" altLang="en-US" sz="5400" b="1" smtClean="0">
                <a:ea typeface="宋体" pitchFamily="2" charset="-122"/>
              </a:rPr>
              <a:t>鬆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松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 強</a:t>
            </a:r>
            <a:r>
              <a:rPr lang="en-US" altLang="zh-CN" sz="5400" smtClean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(</a:t>
            </a:r>
            <a:r>
              <a:rPr lang="zh-CN" altLang="en-US" sz="5400" b="1" smtClean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强</a:t>
            </a:r>
            <a:r>
              <a:rPr lang="en-US" altLang="zh-CN" sz="5400" smtClean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 完</a:t>
            </a:r>
            <a:endParaRPr lang="zh-TW" altLang="en-US" sz="5400" b="1" smtClean="0">
              <a:ea typeface="宋体" pitchFamily="2" charset="-122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50292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鬆：輕鬆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>
                <a:ea typeface="宋体" pitchFamily="2" charset="-122"/>
              </a:rPr>
              <a:t>放</a:t>
            </a:r>
            <a:r>
              <a:rPr lang="zh-CN" altLang="en-US" dirty="0" smtClean="0">
                <a:ea typeface="宋体" pitchFamily="2" charset="-122"/>
              </a:rPr>
              <a:t>鬆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我把報告交出去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b="1" u="sng" dirty="0" smtClean="0">
                <a:ea typeface="宋体" pitchFamily="2" charset="-122"/>
              </a:rPr>
              <a:t>輕鬆</a:t>
            </a:r>
            <a:r>
              <a:rPr lang="zh-CN" altLang="en-US" dirty="0" smtClean="0">
                <a:ea typeface="宋体" pitchFamily="2" charset="-122"/>
              </a:rPr>
              <a:t>多了。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運動可以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讓人</a:t>
            </a:r>
            <a:r>
              <a:rPr lang="zh-CN" altLang="en-US" b="1" u="sng" dirty="0">
                <a:ea typeface="宋体" pitchFamily="2" charset="-122"/>
              </a:rPr>
              <a:t>放鬆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強：強壯，很強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有</a:t>
            </a:r>
            <a:r>
              <a:rPr lang="zh-CN" altLang="en-US" b="1" u="sng" dirty="0">
                <a:ea typeface="宋体" pitchFamily="2" charset="-122"/>
              </a:rPr>
              <a:t>強壯</a:t>
            </a:r>
            <a:r>
              <a:rPr lang="zh-CN" altLang="en-US" dirty="0" smtClean="0">
                <a:ea typeface="宋体" pitchFamily="2" charset="-122"/>
              </a:rPr>
              <a:t>的身體才可以做很多事。小美的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英文</a:t>
            </a:r>
            <a:r>
              <a:rPr lang="zh-CN" altLang="en-US" b="1" u="sng" dirty="0" smtClean="0">
                <a:ea typeface="宋体" pitchFamily="2" charset="-122"/>
              </a:rPr>
              <a:t>很強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完：做完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吃完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我把功課</a:t>
            </a:r>
            <a:r>
              <a:rPr lang="zh-CN" altLang="en-US" b="1" u="sng" dirty="0">
                <a:ea typeface="宋体" pitchFamily="2" charset="-122"/>
              </a:rPr>
              <a:t>做完</a:t>
            </a:r>
            <a:r>
              <a:rPr lang="zh-CN" altLang="en-US" dirty="0" smtClean="0">
                <a:ea typeface="宋体" pitchFamily="2" charset="-122"/>
              </a:rPr>
              <a:t>了。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我們已經</a:t>
            </a:r>
            <a:r>
              <a:rPr lang="zh-CN" altLang="en-US" b="1" u="sng" dirty="0">
                <a:ea typeface="宋体" pitchFamily="2" charset="-122"/>
              </a:rPr>
              <a:t>吃完</a:t>
            </a:r>
            <a:r>
              <a:rPr lang="zh-CN" altLang="en-US" dirty="0" smtClean="0">
                <a:ea typeface="宋体" pitchFamily="2" charset="-122"/>
              </a:rPr>
              <a:t>晚飯 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了。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L8/P1-3  </a:t>
            </a:r>
            <a:r>
              <a:rPr lang="zh-CN" altLang="en-US" sz="6000" b="1" dirty="0" smtClean="0">
                <a:ea typeface="宋体" pitchFamily="2" charset="-122"/>
              </a:rPr>
              <a:t>導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导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 夫 它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5029200"/>
          </a:xfrm>
        </p:spPr>
        <p:txBody>
          <a:bodyPr/>
          <a:lstStyle/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導：導演</a:t>
            </a:r>
            <a:r>
              <a:rPr lang="en-US" altLang="zh-CN" sz="3400" dirty="0" smtClean="0">
                <a:ea typeface="宋体" pitchFamily="2" charset="-122"/>
              </a:rPr>
              <a:t>,</a:t>
            </a:r>
            <a:r>
              <a:rPr lang="zh-CN" altLang="en-US" sz="3400" dirty="0" smtClean="0">
                <a:ea typeface="宋体" pitchFamily="2" charset="-122"/>
              </a:rPr>
              <a:t>教導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1.『</a:t>
            </a:r>
            <a:r>
              <a:rPr lang="zh-CN" altLang="en-US" sz="3400" dirty="0" smtClean="0">
                <a:ea typeface="宋体" pitchFamily="2" charset="-122"/>
              </a:rPr>
              <a:t>英雄</a:t>
            </a:r>
            <a:r>
              <a:rPr lang="en-US" altLang="zh-CN" sz="3400" dirty="0" smtClean="0">
                <a:ea typeface="宋体" pitchFamily="2" charset="-122"/>
              </a:rPr>
              <a:t>』</a:t>
            </a:r>
            <a:r>
              <a:rPr lang="zh-CN" altLang="en-US" sz="3400" dirty="0" smtClean="0">
                <a:ea typeface="宋体" pitchFamily="2" charset="-122"/>
              </a:rPr>
              <a:t>的</a:t>
            </a:r>
            <a:r>
              <a:rPr lang="zh-CN" altLang="en-US" sz="3400" b="1" u="sng" dirty="0" smtClean="0">
                <a:ea typeface="宋体" pitchFamily="2" charset="-122"/>
              </a:rPr>
              <a:t>導演</a:t>
            </a:r>
            <a:r>
              <a:rPr lang="zh-CN" altLang="en-US" sz="3400" dirty="0" smtClean="0">
                <a:ea typeface="宋体" pitchFamily="2" charset="-122"/>
              </a:rPr>
              <a:t>是誰？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爸爸媽媽</a:t>
            </a:r>
            <a:r>
              <a:rPr lang="zh-CN" altLang="en-US" sz="3400" b="1" u="sng" dirty="0" smtClean="0">
                <a:ea typeface="宋体" pitchFamily="2" charset="-122"/>
              </a:rPr>
              <a:t>教導</a:t>
            </a:r>
            <a:endParaRPr lang="en-US" altLang="zh-CN" sz="3400" b="1" u="sng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>
                <a:ea typeface="宋体" pitchFamily="2" charset="-122"/>
              </a:rPr>
              <a:t> </a:t>
            </a:r>
            <a:r>
              <a:rPr lang="en-US" altLang="zh-CN" sz="3400" dirty="0" smtClean="0">
                <a:ea typeface="宋体" pitchFamily="2" charset="-122"/>
              </a:rPr>
              <a:t>  </a:t>
            </a:r>
            <a:r>
              <a:rPr lang="zh-CN" altLang="en-US" sz="3400" dirty="0" smtClean="0">
                <a:ea typeface="宋体" pitchFamily="2" charset="-122"/>
              </a:rPr>
              <a:t>我們好好做人。</a:t>
            </a:r>
          </a:p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夫：功夫</a:t>
            </a:r>
            <a:r>
              <a:rPr lang="en-US" altLang="zh-CN" sz="3400" dirty="0" smtClean="0">
                <a:ea typeface="宋体" pitchFamily="2" charset="-122"/>
              </a:rPr>
              <a:t>,</a:t>
            </a:r>
            <a:r>
              <a:rPr lang="zh-CN" altLang="en-US" sz="3400" dirty="0" smtClean="0">
                <a:ea typeface="宋体" pitchFamily="2" charset="-122"/>
              </a:rPr>
              <a:t>夫人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中國</a:t>
            </a:r>
            <a:r>
              <a:rPr lang="zh-CN" altLang="en-US" sz="3400" b="1" u="sng" dirty="0">
                <a:ea typeface="宋体" pitchFamily="2" charset="-122"/>
              </a:rPr>
              <a:t>功夫</a:t>
            </a:r>
            <a:r>
              <a:rPr lang="zh-CN" altLang="en-US" sz="3400" dirty="0" smtClean="0">
                <a:ea typeface="宋体" pitchFamily="2" charset="-122"/>
              </a:rPr>
              <a:t>是全世界有名的。</a:t>
            </a:r>
            <a:r>
              <a:rPr lang="en-US" altLang="zh-CN" sz="3400" dirty="0" smtClean="0">
                <a:ea typeface="宋体" pitchFamily="2" charset="-122"/>
              </a:rPr>
              <a:t>2.</a:t>
            </a:r>
            <a:r>
              <a:rPr lang="zh-CN" altLang="en-US" sz="3400" dirty="0" smtClean="0">
                <a:ea typeface="宋体" pitchFamily="2" charset="-122"/>
              </a:rPr>
              <a:t>總統</a:t>
            </a:r>
            <a:r>
              <a:rPr lang="zh-CN" altLang="en-US" sz="3400" b="1" u="sng" dirty="0">
                <a:ea typeface="宋体" pitchFamily="2" charset="-122"/>
              </a:rPr>
              <a:t>夫人</a:t>
            </a:r>
            <a:endParaRPr lang="en-US" altLang="zh-CN" sz="3400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>
                <a:ea typeface="宋体" pitchFamily="2" charset="-122"/>
              </a:rPr>
              <a:t> </a:t>
            </a:r>
            <a:r>
              <a:rPr lang="en-US" altLang="zh-CN" sz="3400" dirty="0" smtClean="0">
                <a:ea typeface="宋体" pitchFamily="2" charset="-122"/>
              </a:rPr>
              <a:t>  </a:t>
            </a:r>
            <a:r>
              <a:rPr lang="zh-CN" altLang="en-US" sz="3400" dirty="0" smtClean="0">
                <a:ea typeface="宋体" pitchFamily="2" charset="-122"/>
              </a:rPr>
              <a:t>常常跟著總統一起接見客人。</a:t>
            </a:r>
          </a:p>
          <a:p>
            <a:pPr eaLnBrk="1" hangingPunct="1"/>
            <a:r>
              <a:rPr lang="zh-CN" altLang="en-US" sz="3400" dirty="0" smtClean="0">
                <a:ea typeface="宋体" pitchFamily="2" charset="-122"/>
              </a:rPr>
              <a:t>它：它</a:t>
            </a:r>
            <a:r>
              <a:rPr lang="zh-CN" altLang="en-US" sz="3400" dirty="0">
                <a:ea typeface="宋体" pitchFamily="2" charset="-122"/>
              </a:rPr>
              <a:t>的</a:t>
            </a:r>
            <a:endParaRPr lang="en-US" altLang="zh-CN" sz="34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400" dirty="0" smtClean="0">
                <a:ea typeface="宋体" pitchFamily="2" charset="-122"/>
              </a:rPr>
              <a:t>1.</a:t>
            </a:r>
            <a:r>
              <a:rPr lang="zh-CN" altLang="en-US" sz="3400" dirty="0" smtClean="0">
                <a:ea typeface="宋体" pitchFamily="2" charset="-122"/>
              </a:rPr>
              <a:t>這是我的小狗</a:t>
            </a:r>
            <a:r>
              <a:rPr lang="en-US" altLang="zh-CN" sz="3400" dirty="0" smtClean="0">
                <a:ea typeface="宋体" pitchFamily="2" charset="-122"/>
              </a:rPr>
              <a:t>,</a:t>
            </a:r>
            <a:r>
              <a:rPr lang="zh-CN" altLang="en-US" sz="3400" b="1" u="sng" dirty="0">
                <a:ea typeface="宋体" pitchFamily="2" charset="-122"/>
              </a:rPr>
              <a:t>它的</a:t>
            </a:r>
            <a:r>
              <a:rPr lang="zh-CN" altLang="en-US" sz="3400" dirty="0" smtClean="0">
                <a:ea typeface="宋体" pitchFamily="2" charset="-122"/>
              </a:rPr>
              <a:t>名字叫小黑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8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L8/P2-1  </a:t>
            </a:r>
            <a:r>
              <a:rPr lang="zh-CN" altLang="en-US" sz="6000" b="1" dirty="0" smtClean="0">
                <a:ea typeface="宋体" pitchFamily="2" charset="-122"/>
              </a:rPr>
              <a:t>節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节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 引 古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029200"/>
          </a:xfrm>
        </p:spPr>
        <p:txBody>
          <a:bodyPr/>
          <a:lstStyle/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節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春節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中秋節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b="1" u="sng" dirty="0" smtClean="0">
                <a:ea typeface="宋体" pitchFamily="2" charset="-122"/>
              </a:rPr>
              <a:t>春節</a:t>
            </a:r>
            <a:r>
              <a:rPr lang="zh-CN" altLang="en-US" sz="2900" dirty="0" smtClean="0">
                <a:ea typeface="宋体" pitchFamily="2" charset="-122"/>
              </a:rPr>
              <a:t>是中國最重要的節日。</a:t>
            </a:r>
            <a:r>
              <a:rPr lang="zh-CN" altLang="en-US" sz="2900" b="1" u="sng" dirty="0">
                <a:ea typeface="宋体" pitchFamily="2" charset="-122"/>
              </a:rPr>
              <a:t>中秋節</a:t>
            </a:r>
            <a:r>
              <a:rPr lang="zh-CN" altLang="en-US" sz="2900" dirty="0" smtClean="0">
                <a:ea typeface="宋体" pitchFamily="2" charset="-122"/>
              </a:rPr>
              <a:t>的時候月亮又圓 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又大。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引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>
                <a:ea typeface="宋体" pitchFamily="2" charset="-122"/>
              </a:rPr>
              <a:t>吸引</a:t>
            </a:r>
            <a:r>
              <a:rPr lang="zh-CN" altLang="en-US" sz="2900" dirty="0" smtClean="0">
                <a:ea typeface="宋体" pitchFamily="2" charset="-122"/>
              </a:rPr>
              <a:t>人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引導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 『</a:t>
            </a:r>
            <a:r>
              <a:rPr lang="zh-CN" altLang="en-US" sz="2900" dirty="0">
                <a:ea typeface="宋体" pitchFamily="2" charset="-122"/>
              </a:rPr>
              <a:t>少</a:t>
            </a:r>
            <a:r>
              <a:rPr lang="zh-CN" altLang="en-US" sz="2900" dirty="0" smtClean="0">
                <a:ea typeface="宋体" pitchFamily="2" charset="-122"/>
              </a:rPr>
              <a:t>年派</a:t>
            </a:r>
            <a:r>
              <a:rPr lang="en-US" altLang="zh-CN" sz="2900" dirty="0" smtClean="0">
                <a:ea typeface="宋体" pitchFamily="2" charset="-122"/>
              </a:rPr>
              <a:t>』</a:t>
            </a:r>
            <a:r>
              <a:rPr lang="zh-CN" altLang="en-US" sz="2900" dirty="0" smtClean="0">
                <a:ea typeface="宋体" pitchFamily="2" charset="-122"/>
              </a:rPr>
              <a:t>的情節很</a:t>
            </a:r>
            <a:r>
              <a:rPr lang="zh-CN" altLang="en-US" sz="2900" b="1" u="sng" dirty="0">
                <a:ea typeface="宋体" pitchFamily="2" charset="-122"/>
              </a:rPr>
              <a:t>吸引人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老師</a:t>
            </a:r>
            <a:r>
              <a:rPr lang="zh-CN" altLang="en-US" sz="2900" b="1" u="sng" dirty="0">
                <a:ea typeface="宋体" pitchFamily="2" charset="-122"/>
              </a:rPr>
              <a:t>引導</a:t>
            </a:r>
            <a:r>
              <a:rPr lang="zh-CN" altLang="en-US" sz="2900" dirty="0" smtClean="0">
                <a:ea typeface="宋体" pitchFamily="2" charset="-122"/>
              </a:rPr>
              <a:t>我們讀中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 </a:t>
            </a:r>
            <a:r>
              <a:rPr lang="zh-CN" altLang="en-US" sz="2900" dirty="0" smtClean="0">
                <a:ea typeface="宋体" pitchFamily="2" charset="-122"/>
              </a:rPr>
              <a:t>國古詩。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古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古老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古代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年的故事是一個中國新年的</a:t>
            </a:r>
            <a:r>
              <a:rPr lang="zh-CN" altLang="en-US" sz="2900" b="1" u="sng" dirty="0">
                <a:ea typeface="宋体" pitchFamily="2" charset="-122"/>
              </a:rPr>
              <a:t>古老</a:t>
            </a:r>
            <a:r>
              <a:rPr lang="zh-CN" altLang="en-US" sz="2900" dirty="0" smtClean="0">
                <a:ea typeface="宋体" pitchFamily="2" charset="-122"/>
              </a:rPr>
              <a:t>傳說。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我喜歡聽中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 </a:t>
            </a:r>
            <a:r>
              <a:rPr lang="zh-CN" altLang="en-US" sz="2900" dirty="0" smtClean="0">
                <a:ea typeface="宋体" pitchFamily="2" charset="-122"/>
              </a:rPr>
              <a:t>國</a:t>
            </a:r>
            <a:r>
              <a:rPr lang="zh-CN" altLang="en-US" sz="2900" b="1" u="sng" dirty="0">
                <a:ea typeface="宋体" pitchFamily="2" charset="-122"/>
              </a:rPr>
              <a:t>古代</a:t>
            </a:r>
            <a:r>
              <a:rPr lang="zh-CN" altLang="en-US" sz="2900" dirty="0" smtClean="0">
                <a:ea typeface="宋体" pitchFamily="2" charset="-122"/>
              </a:rPr>
              <a:t>的故事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L8/P2-2  </a:t>
            </a:r>
            <a:r>
              <a:rPr lang="zh-CN" altLang="en-US" sz="6000" b="1" dirty="0" smtClean="0">
                <a:ea typeface="宋体" pitchFamily="2" charset="-122"/>
              </a:rPr>
              <a:t>代 故 彩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代：代課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現代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>
                <a:ea typeface="宋体" pitchFamily="2" charset="-122"/>
              </a:rPr>
              <a:t>古代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老師請假了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所以我們有一個</a:t>
            </a:r>
            <a:r>
              <a:rPr lang="zh-CN" altLang="en-US" sz="2900" b="1" u="sng" dirty="0" smtClean="0">
                <a:ea typeface="宋体" pitchFamily="2" charset="-122"/>
              </a:rPr>
              <a:t>代課</a:t>
            </a:r>
            <a:r>
              <a:rPr lang="zh-CN" altLang="en-US" sz="2900" dirty="0" smtClean="0">
                <a:ea typeface="宋体" pitchFamily="2" charset="-122"/>
              </a:rPr>
              <a:t>老師。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你喜歡看 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 </a:t>
            </a:r>
            <a:r>
              <a:rPr lang="zh-CN" altLang="en-US" sz="2900" b="1" u="sng" dirty="0">
                <a:ea typeface="宋体" pitchFamily="2" charset="-122"/>
              </a:rPr>
              <a:t>現代</a:t>
            </a:r>
            <a:r>
              <a:rPr lang="zh-CN" altLang="en-US" sz="2900" dirty="0" smtClean="0">
                <a:ea typeface="宋体" pitchFamily="2" charset="-122"/>
              </a:rPr>
              <a:t>還是</a:t>
            </a:r>
            <a:r>
              <a:rPr lang="zh-CN" altLang="en-US" sz="2900" b="1" u="sng" dirty="0" smtClean="0">
                <a:ea typeface="宋体" pitchFamily="2" charset="-122"/>
              </a:rPr>
              <a:t>古代</a:t>
            </a:r>
            <a:r>
              <a:rPr lang="zh-CN" altLang="en-US" sz="2900" dirty="0" smtClean="0">
                <a:ea typeface="宋体" pitchFamily="2" charset="-122"/>
              </a:rPr>
              <a:t>的電影？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故：故事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故意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小朋友都喜歡聽</a:t>
            </a:r>
            <a:r>
              <a:rPr lang="zh-CN" altLang="en-US" sz="2900" b="1" u="sng" dirty="0">
                <a:ea typeface="宋体" pitchFamily="2" charset="-122"/>
              </a:rPr>
              <a:t>故事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我的小狗</a:t>
            </a:r>
            <a:r>
              <a:rPr lang="zh-CN" altLang="en-US" sz="2900" b="1" u="sng" dirty="0">
                <a:ea typeface="宋体" pitchFamily="2" charset="-122"/>
              </a:rPr>
              <a:t>故意</a:t>
            </a:r>
            <a:r>
              <a:rPr lang="zh-CN" altLang="en-US" sz="2900" dirty="0" smtClean="0">
                <a:ea typeface="宋体" pitchFamily="2" charset="-122"/>
              </a:rPr>
              <a:t>把我的拖鞋 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咬走。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彩：精彩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彩虹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這一本中國歷史小說很</a:t>
            </a:r>
            <a:r>
              <a:rPr lang="zh-CN" altLang="en-US" sz="2900" b="1" u="sng" dirty="0">
                <a:ea typeface="宋体" pitchFamily="2" charset="-122"/>
              </a:rPr>
              <a:t>精彩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你知道</a:t>
            </a:r>
            <a:r>
              <a:rPr lang="zh-CN" altLang="en-US" sz="2900" b="1" u="sng" dirty="0">
                <a:ea typeface="宋体" pitchFamily="2" charset="-122"/>
              </a:rPr>
              <a:t>彩虹</a:t>
            </a:r>
            <a:r>
              <a:rPr lang="zh-CN" altLang="en-US" sz="2900" dirty="0" smtClean="0">
                <a:ea typeface="宋体" pitchFamily="2" charset="-122"/>
              </a:rPr>
              <a:t>有多少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顏色嗎</a:t>
            </a:r>
            <a:r>
              <a:rPr lang="zh-CN" altLang="en-US" dirty="0" smtClean="0">
                <a:ea typeface="宋体" pitchFamily="2" charset="-122"/>
              </a:rPr>
              <a:t>？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L1, 3-1 </a:t>
            </a:r>
            <a:r>
              <a:rPr lang="zh-CN" altLang="en-US" sz="6600" b="1" dirty="0" smtClean="0">
                <a:ea typeface="宋体" pitchFamily="2" charset="-122"/>
              </a:rPr>
              <a:t>掃整理箱</a:t>
            </a:r>
            <a:endParaRPr lang="zh-TW" altLang="en-US" dirty="0" smtClean="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51816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掃：打掃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掃把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媽媽在</a:t>
            </a:r>
            <a:r>
              <a:rPr lang="zh-CN" altLang="en-US" b="1" u="sng" dirty="0" smtClean="0">
                <a:ea typeface="宋体" pitchFamily="2" charset="-122"/>
              </a:rPr>
              <a:t>打掃</a:t>
            </a:r>
            <a:r>
              <a:rPr lang="zh-CN" altLang="en-US" dirty="0" smtClean="0">
                <a:ea typeface="宋体" pitchFamily="2" charset="-122"/>
              </a:rPr>
              <a:t>臥室。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我用</a:t>
            </a:r>
            <a:r>
              <a:rPr lang="zh-CN" altLang="en-US" b="1" u="sng" dirty="0">
                <a:ea typeface="宋体" pitchFamily="2" charset="-122"/>
              </a:rPr>
              <a:t>掃把</a:t>
            </a:r>
            <a:r>
              <a:rPr lang="zh-CN" altLang="en-US" dirty="0" smtClean="0">
                <a:ea typeface="宋体" pitchFamily="2" charset="-122"/>
              </a:rPr>
              <a:t>掃落葉。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整：工整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整齊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她寫字很</a:t>
            </a:r>
            <a:r>
              <a:rPr lang="zh-CN" altLang="en-US" b="1" u="sng" dirty="0" smtClean="0">
                <a:ea typeface="宋体" pitchFamily="2" charset="-122"/>
              </a:rPr>
              <a:t>工整</a:t>
            </a:r>
            <a:r>
              <a:rPr lang="zh-CN" altLang="en-US" dirty="0" smtClean="0">
                <a:ea typeface="宋体" pitchFamily="2" charset="-122"/>
              </a:rPr>
              <a:t>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我把房間打掃得很</a:t>
            </a:r>
            <a:r>
              <a:rPr lang="zh-CN" altLang="en-US" b="1" u="sng" dirty="0">
                <a:ea typeface="宋体" pitchFamily="2" charset="-122"/>
              </a:rPr>
              <a:t>整齊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理</a:t>
            </a:r>
            <a:r>
              <a:rPr lang="zh-CN" altLang="en-US" dirty="0">
                <a:ea typeface="宋体" pitchFamily="2" charset="-122"/>
              </a:rPr>
              <a:t>：整</a:t>
            </a:r>
            <a:r>
              <a:rPr lang="zh-CN" altLang="en-US" dirty="0" smtClean="0">
                <a:ea typeface="宋体" pitchFamily="2" charset="-122"/>
              </a:rPr>
              <a:t>理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處理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爸爸喜歡</a:t>
            </a:r>
            <a:r>
              <a:rPr lang="zh-CN" altLang="en-US" b="1" u="sng" dirty="0">
                <a:ea typeface="宋体" pitchFamily="2" charset="-122"/>
              </a:rPr>
              <a:t>整理</a:t>
            </a:r>
            <a:r>
              <a:rPr lang="zh-CN" altLang="en-US" dirty="0" smtClean="0">
                <a:ea typeface="宋体" pitchFamily="2" charset="-122"/>
              </a:rPr>
              <a:t>車庫。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dirty="0" smtClean="0">
                <a:ea typeface="宋体" pitchFamily="2" charset="-122"/>
              </a:rPr>
              <a:t>發生車禍時，要馬上打電話叫</a:t>
            </a:r>
            <a:endParaRPr lang="en-US" altLang="zh-CN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zh-CN" altLang="en-US" dirty="0" smtClean="0">
                <a:ea typeface="宋体" pitchFamily="2" charset="-122"/>
              </a:rPr>
              <a:t>警察來</a:t>
            </a:r>
            <a:r>
              <a:rPr lang="zh-CN" altLang="en-US" b="1" u="sng" dirty="0">
                <a:ea typeface="宋体" pitchFamily="2" charset="-122"/>
              </a:rPr>
              <a:t>處理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dirty="0" smtClean="0">
                <a:ea typeface="宋体" pitchFamily="2" charset="-122"/>
              </a:rPr>
              <a:t>箱：皮箱</a:t>
            </a:r>
            <a:r>
              <a:rPr lang="en-US" altLang="zh-CN" dirty="0" smtClean="0">
                <a:ea typeface="宋体" pitchFamily="2" charset="-122"/>
              </a:rPr>
              <a:t>,</a:t>
            </a:r>
            <a:r>
              <a:rPr lang="zh-CN" altLang="en-US" dirty="0" smtClean="0">
                <a:ea typeface="宋体" pitchFamily="2" charset="-122"/>
              </a:rPr>
              <a:t>冰箱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1.</a:t>
            </a:r>
            <a:r>
              <a:rPr lang="zh-CN" altLang="en-US" dirty="0" smtClean="0">
                <a:ea typeface="宋体" pitchFamily="2" charset="-122"/>
              </a:rPr>
              <a:t>這個</a:t>
            </a:r>
            <a:r>
              <a:rPr lang="zh-CN" altLang="en-US" b="1" u="sng" dirty="0">
                <a:ea typeface="宋体" pitchFamily="2" charset="-122"/>
              </a:rPr>
              <a:t>皮箱</a:t>
            </a:r>
            <a:r>
              <a:rPr lang="zh-CN" altLang="en-US" dirty="0" smtClean="0">
                <a:ea typeface="宋体" pitchFamily="2" charset="-122"/>
              </a:rPr>
              <a:t>好重，裡面是什麼？</a:t>
            </a:r>
            <a:r>
              <a:rPr lang="en-US" altLang="zh-CN" dirty="0" smtClean="0">
                <a:ea typeface="宋体" pitchFamily="2" charset="-122"/>
              </a:rPr>
              <a:t>2.</a:t>
            </a:r>
            <a:r>
              <a:rPr lang="zh-CN" altLang="en-US" b="1" u="sng" dirty="0">
                <a:ea typeface="宋体" pitchFamily="2" charset="-122"/>
              </a:rPr>
              <a:t>冰箱</a:t>
            </a:r>
            <a:r>
              <a:rPr lang="zh-CN" altLang="en-US" dirty="0" smtClean="0">
                <a:ea typeface="宋体" pitchFamily="2" charset="-122"/>
              </a:rPr>
              <a:t>可以保存食物新鮮。</a:t>
            </a:r>
          </a:p>
          <a:p>
            <a:pPr marL="0" indent="0" eaLnBrk="1" hangingPunct="1">
              <a:buNone/>
            </a:pPr>
            <a:endParaRPr lang="zh-CN" altLang="en-US" sz="4000" dirty="0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L8/P2-3  </a:t>
            </a:r>
            <a:r>
              <a:rPr lang="zh-CN" altLang="en-US" sz="6000" b="1" dirty="0" smtClean="0">
                <a:ea typeface="宋体" pitchFamily="2" charset="-122"/>
              </a:rPr>
              <a:t>描 歷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历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 史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描：描寫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請你用兩句話</a:t>
            </a:r>
            <a:r>
              <a:rPr lang="zh-CN" altLang="en-US" sz="3600" b="1" u="sng" dirty="0" smtClean="0">
                <a:ea typeface="宋体" pitchFamily="2" charset="-122"/>
              </a:rPr>
              <a:t>描寫</a:t>
            </a:r>
            <a:r>
              <a:rPr lang="zh-CN" altLang="en-US" sz="3600" dirty="0" smtClean="0">
                <a:ea typeface="宋体" pitchFamily="2" charset="-122"/>
              </a:rPr>
              <a:t>這一張照片。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歷：學歷，經歷</a:t>
            </a:r>
            <a:endParaRPr lang="en-US" altLang="zh-CN" sz="3600" dirty="0" smtClean="0">
              <a:ea typeface="宋体" pitchFamily="2" charset="-122"/>
            </a:endParaRPr>
          </a:p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找工作時須要填寫</a:t>
            </a:r>
            <a:r>
              <a:rPr lang="zh-CN" altLang="en-US" sz="3600" b="1" u="sng" dirty="0">
                <a:ea typeface="宋体" pitchFamily="2" charset="-122"/>
              </a:rPr>
              <a:t>學歷</a:t>
            </a:r>
            <a:r>
              <a:rPr lang="zh-CN" altLang="en-US" sz="3600" dirty="0" smtClean="0">
                <a:ea typeface="宋体" pitchFamily="2" charset="-122"/>
              </a:rPr>
              <a:t>。你應該把你的</a:t>
            </a:r>
            <a:r>
              <a:rPr lang="zh-CN" altLang="en-US" sz="3600" b="1" u="sng" dirty="0" smtClean="0">
                <a:ea typeface="宋体" pitchFamily="2" charset="-122"/>
              </a:rPr>
              <a:t>經歷</a:t>
            </a:r>
            <a:r>
              <a:rPr lang="zh-CN" altLang="en-US" sz="3600" dirty="0" smtClean="0">
                <a:ea typeface="宋体" pitchFamily="2" charset="-122"/>
              </a:rPr>
              <a:t>寫出來。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史：歷史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世界史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美國的</a:t>
            </a:r>
            <a:r>
              <a:rPr lang="zh-CN" altLang="en-US" sz="3600" b="1" u="sng" dirty="0">
                <a:ea typeface="宋体" pitchFamily="2" charset="-122"/>
              </a:rPr>
              <a:t>歷史</a:t>
            </a:r>
            <a:r>
              <a:rPr lang="zh-CN" altLang="en-US" sz="3600" dirty="0" smtClean="0">
                <a:ea typeface="宋体" pitchFamily="2" charset="-122"/>
              </a:rPr>
              <a:t>只有兩百年。</a:t>
            </a:r>
            <a:r>
              <a:rPr lang="en-US" altLang="zh-CN" sz="3600" dirty="0" smtClean="0">
                <a:ea typeface="宋体" pitchFamily="2" charset="-122"/>
              </a:rPr>
              <a:t>2.AP</a:t>
            </a:r>
            <a:r>
              <a:rPr lang="zh-CN" altLang="en-US" sz="3600" b="1" u="sng" dirty="0">
                <a:ea typeface="宋体" pitchFamily="2" charset="-122"/>
              </a:rPr>
              <a:t>世界史</a:t>
            </a:r>
            <a:r>
              <a:rPr lang="zh-CN" altLang="en-US" sz="3600" dirty="0" smtClean="0">
                <a:ea typeface="宋体" pitchFamily="2" charset="-122"/>
              </a:rPr>
              <a:t>是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一門很有意思的課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L8/P3-1  </a:t>
            </a:r>
            <a:r>
              <a:rPr lang="zh-CN" altLang="en-US" sz="6000" b="1" dirty="0" smtClean="0">
                <a:ea typeface="宋体" pitchFamily="2" charset="-122"/>
              </a:rPr>
              <a:t>趣 而 且 </a:t>
            </a:r>
            <a:endParaRPr lang="zh-TW" altLang="en-US" sz="6000" b="1" dirty="0" smtClean="0">
              <a:ea typeface="宋体" pitchFamily="2" charset="-12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/>
            <a:r>
              <a:rPr lang="zh-CN" altLang="en-US" sz="4200" dirty="0" smtClean="0">
                <a:ea typeface="宋体" pitchFamily="2" charset="-122"/>
              </a:rPr>
              <a:t>趣：有趣</a:t>
            </a:r>
            <a:r>
              <a:rPr lang="en-US" altLang="zh-CN" sz="4200" dirty="0" smtClean="0">
                <a:ea typeface="宋体" pitchFamily="2" charset="-122"/>
              </a:rPr>
              <a:t>,</a:t>
            </a:r>
            <a:r>
              <a:rPr lang="zh-CN" altLang="en-US" sz="4200" dirty="0" smtClean="0">
                <a:ea typeface="宋体" pitchFamily="2" charset="-122"/>
              </a:rPr>
              <a:t>興趣</a:t>
            </a:r>
            <a:endParaRPr lang="en-US" altLang="zh-CN" sz="4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200" dirty="0" smtClean="0">
                <a:ea typeface="宋体" pitchFamily="2" charset="-122"/>
              </a:rPr>
              <a:t>1.</a:t>
            </a:r>
            <a:r>
              <a:rPr lang="zh-CN" altLang="en-US" sz="4200" dirty="0" smtClean="0">
                <a:ea typeface="宋体" pitchFamily="2" charset="-122"/>
              </a:rPr>
              <a:t>十二生肖是一個很</a:t>
            </a:r>
            <a:r>
              <a:rPr lang="zh-CN" altLang="en-US" sz="4200" b="1" u="sng" dirty="0" smtClean="0">
                <a:ea typeface="宋体" pitchFamily="2" charset="-122"/>
              </a:rPr>
              <a:t>有趣</a:t>
            </a:r>
            <a:r>
              <a:rPr lang="zh-CN" altLang="en-US" sz="4200" dirty="0" smtClean="0">
                <a:ea typeface="宋体" pitchFamily="2" charset="-122"/>
              </a:rPr>
              <a:t>的故事。</a:t>
            </a:r>
            <a:r>
              <a:rPr lang="en-US" altLang="zh-CN" sz="4200" dirty="0" smtClean="0">
                <a:ea typeface="宋体" pitchFamily="2" charset="-122"/>
              </a:rPr>
              <a:t>2.</a:t>
            </a:r>
          </a:p>
          <a:p>
            <a:pPr marL="0" indent="0" eaLnBrk="1" hangingPunct="1">
              <a:buNone/>
            </a:pPr>
            <a:r>
              <a:rPr lang="en-US" altLang="zh-CN" sz="4200" dirty="0">
                <a:ea typeface="宋体" pitchFamily="2" charset="-122"/>
              </a:rPr>
              <a:t> </a:t>
            </a:r>
            <a:r>
              <a:rPr lang="en-US" altLang="zh-CN" sz="4200" dirty="0" smtClean="0">
                <a:ea typeface="宋体" pitchFamily="2" charset="-122"/>
              </a:rPr>
              <a:t> </a:t>
            </a:r>
            <a:r>
              <a:rPr lang="zh-CN" altLang="en-US" sz="4200" dirty="0" smtClean="0">
                <a:ea typeface="宋体" pitchFamily="2" charset="-122"/>
              </a:rPr>
              <a:t>我從小就對音樂很感</a:t>
            </a:r>
            <a:r>
              <a:rPr lang="zh-CN" altLang="en-US" sz="4200" b="1" u="sng" dirty="0">
                <a:ea typeface="宋体" pitchFamily="2" charset="-122"/>
              </a:rPr>
              <a:t>興趣</a:t>
            </a:r>
            <a:r>
              <a:rPr lang="zh-CN" altLang="en-US" sz="42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4200" dirty="0" smtClean="0">
                <a:ea typeface="宋体" pitchFamily="2" charset="-122"/>
              </a:rPr>
              <a:t>而：而且</a:t>
            </a:r>
            <a:endParaRPr lang="en-US" altLang="zh-CN" sz="4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200" dirty="0" smtClean="0">
                <a:ea typeface="宋体" pitchFamily="2" charset="-122"/>
              </a:rPr>
              <a:t>1.</a:t>
            </a:r>
            <a:r>
              <a:rPr lang="zh-CN" altLang="en-US" sz="4200" dirty="0" smtClean="0">
                <a:ea typeface="宋体" pitchFamily="2" charset="-122"/>
              </a:rPr>
              <a:t>運動不但可以放鬆心情</a:t>
            </a:r>
            <a:r>
              <a:rPr lang="en-US" altLang="zh-CN" sz="4200" dirty="0" smtClean="0">
                <a:ea typeface="宋体" pitchFamily="2" charset="-122"/>
              </a:rPr>
              <a:t>,</a:t>
            </a:r>
            <a:r>
              <a:rPr lang="zh-CN" altLang="en-US" sz="4200" b="1" u="sng" dirty="0">
                <a:ea typeface="宋体" pitchFamily="2" charset="-122"/>
              </a:rPr>
              <a:t>而且</a:t>
            </a:r>
            <a:r>
              <a:rPr lang="zh-CN" altLang="en-US" sz="4200" dirty="0" smtClean="0">
                <a:ea typeface="宋体" pitchFamily="2" charset="-122"/>
              </a:rPr>
              <a:t>還可</a:t>
            </a:r>
            <a:endParaRPr lang="en-US" altLang="zh-CN" sz="42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4200" dirty="0">
                <a:ea typeface="宋体" pitchFamily="2" charset="-122"/>
              </a:rPr>
              <a:t> </a:t>
            </a:r>
            <a:r>
              <a:rPr lang="en-US" altLang="zh-CN" sz="4200" dirty="0" smtClean="0">
                <a:ea typeface="宋体" pitchFamily="2" charset="-122"/>
              </a:rPr>
              <a:t>  </a:t>
            </a:r>
            <a:r>
              <a:rPr lang="zh-CN" altLang="en-US" sz="4200" dirty="0" smtClean="0">
                <a:ea typeface="宋体" pitchFamily="2" charset="-122"/>
              </a:rPr>
              <a:t>以健身</a:t>
            </a:r>
            <a:r>
              <a:rPr lang="zh-CN" altLang="en-US" sz="3200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7813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L8/P3-2  </a:t>
            </a:r>
            <a:r>
              <a:rPr lang="zh-CN" altLang="en-US" sz="6000" b="1" dirty="0" smtClean="0">
                <a:ea typeface="宋体" pitchFamily="2" charset="-122"/>
              </a:rPr>
              <a:t>技 效 顏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颜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0292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技：特技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技術</a:t>
            </a:r>
            <a:r>
              <a:rPr lang="en-US" altLang="zh-CN" sz="3600" dirty="0" smtClean="0">
                <a:ea typeface="宋体" pitchFamily="2" charset="-122"/>
              </a:rPr>
              <a:t>(</a:t>
            </a:r>
            <a:r>
              <a:rPr lang="zh-CN" altLang="en-US" sz="3600" dirty="0" smtClean="0">
                <a:ea typeface="宋体" pitchFamily="2" charset="-122"/>
              </a:rPr>
              <a:t>术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 『</a:t>
            </a:r>
            <a:r>
              <a:rPr lang="zh-CN" altLang="en-US" sz="3600" dirty="0" smtClean="0">
                <a:ea typeface="宋体" pitchFamily="2" charset="-122"/>
              </a:rPr>
              <a:t>臥虎藏龍</a:t>
            </a:r>
            <a:r>
              <a:rPr lang="en-US" altLang="zh-CN" sz="3600" dirty="0" smtClean="0">
                <a:ea typeface="宋体" pitchFamily="2" charset="-122"/>
              </a:rPr>
              <a:t>』</a:t>
            </a:r>
            <a:r>
              <a:rPr lang="zh-CN" altLang="en-US" sz="3600" dirty="0" smtClean="0">
                <a:ea typeface="宋体" pitchFamily="2" charset="-122"/>
              </a:rPr>
              <a:t>的</a:t>
            </a:r>
            <a:r>
              <a:rPr lang="zh-CN" altLang="en-US" sz="3600" b="1" u="sng" dirty="0" smtClean="0">
                <a:ea typeface="宋体" pitchFamily="2" charset="-122"/>
              </a:rPr>
              <a:t>特技效果</a:t>
            </a:r>
            <a:r>
              <a:rPr lang="zh-CN" altLang="en-US" sz="3600" dirty="0" smtClean="0">
                <a:ea typeface="宋体" pitchFamily="2" charset="-122"/>
              </a:rPr>
              <a:t>比</a:t>
            </a:r>
            <a:r>
              <a:rPr lang="en-US" altLang="zh-CN" sz="3600" dirty="0">
                <a:ea typeface="宋体" pitchFamily="2" charset="-122"/>
              </a:rPr>
              <a:t>『</a:t>
            </a:r>
            <a:r>
              <a:rPr lang="zh-CN" altLang="en-US" sz="3600" dirty="0">
                <a:ea typeface="宋体" pitchFamily="2" charset="-122"/>
              </a:rPr>
              <a:t>英雄</a:t>
            </a:r>
            <a:r>
              <a:rPr lang="en-US" altLang="zh-CN" sz="3600" dirty="0" smtClean="0">
                <a:ea typeface="宋体" pitchFamily="2" charset="-122"/>
              </a:rPr>
              <a:t>』</a:t>
            </a:r>
            <a:r>
              <a:rPr lang="zh-CN" altLang="en-US" sz="3600" dirty="0" smtClean="0">
                <a:ea typeface="宋体" pitchFamily="2" charset="-122"/>
              </a:rPr>
              <a:t>的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zh-CN" altLang="en-US" sz="3600" dirty="0" smtClean="0">
                <a:ea typeface="宋体" pitchFamily="2" charset="-122"/>
              </a:rPr>
              <a:t>   好。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我開車的</a:t>
            </a:r>
            <a:r>
              <a:rPr lang="zh-CN" altLang="en-US" sz="3600" b="1" u="sng" dirty="0">
                <a:ea typeface="宋体" pitchFamily="2" charset="-122"/>
              </a:rPr>
              <a:t>技</a:t>
            </a:r>
            <a:r>
              <a:rPr lang="zh-CN" altLang="en-US" sz="3600" b="1" u="sng" dirty="0" smtClean="0">
                <a:ea typeface="宋体" pitchFamily="2" charset="-122"/>
              </a:rPr>
              <a:t>術</a:t>
            </a:r>
            <a:r>
              <a:rPr lang="zh-CN" altLang="en-US" sz="3600" dirty="0" smtClean="0">
                <a:ea typeface="宋体" pitchFamily="2" charset="-122"/>
              </a:rPr>
              <a:t>還不錯。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效：有</a:t>
            </a:r>
            <a:r>
              <a:rPr lang="zh-CN" altLang="en-US" sz="3600" dirty="0">
                <a:ea typeface="宋体" pitchFamily="2" charset="-122"/>
              </a:rPr>
              <a:t>效，效果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醫生開一些很</a:t>
            </a:r>
            <a:r>
              <a:rPr lang="zh-CN" altLang="en-US" sz="3600" b="1" u="sng" dirty="0">
                <a:ea typeface="宋体" pitchFamily="2" charset="-122"/>
              </a:rPr>
              <a:t>有效</a:t>
            </a:r>
            <a:r>
              <a:rPr lang="zh-CN" altLang="en-US" sz="3600" dirty="0" smtClean="0">
                <a:ea typeface="宋体" pitchFamily="2" charset="-122"/>
              </a:rPr>
              <a:t>的藥給我。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顏：顏色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彩虹有七種</a:t>
            </a:r>
            <a:r>
              <a:rPr lang="zh-CN" altLang="en-US" sz="3600" b="1" u="sng" dirty="0">
                <a:ea typeface="宋体" pitchFamily="2" charset="-122"/>
              </a:rPr>
              <a:t>顏色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ea typeface="宋体" pitchFamily="2" charset="-122"/>
              </a:rPr>
              <a:t>L8/P3-3  </a:t>
            </a:r>
            <a:r>
              <a:rPr lang="zh-CN" altLang="en-US" sz="6000" b="1" dirty="0" smtClean="0">
                <a:ea typeface="宋体" pitchFamily="2" charset="-122"/>
              </a:rPr>
              <a:t>週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周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  <a:r>
              <a:rPr lang="zh-CN" altLang="en-US" sz="6000" b="1" dirty="0" smtClean="0">
                <a:ea typeface="宋体" pitchFamily="2" charset="-122"/>
              </a:rPr>
              <a:t>末價</a:t>
            </a:r>
            <a:r>
              <a:rPr lang="en-US" altLang="zh-CN" sz="6000" b="1" dirty="0" smtClean="0">
                <a:ea typeface="宋体" pitchFamily="2" charset="-122"/>
              </a:rPr>
              <a:t>(</a:t>
            </a:r>
            <a:r>
              <a:rPr lang="zh-CN" altLang="en-US" sz="6000" b="1" dirty="0" smtClean="0">
                <a:ea typeface="宋体" pitchFamily="2" charset="-122"/>
              </a:rPr>
              <a:t>价</a:t>
            </a:r>
            <a:r>
              <a:rPr lang="en-US" altLang="zh-CN" sz="6000" b="1" dirty="0" smtClean="0">
                <a:ea typeface="宋体" pitchFamily="2" charset="-122"/>
              </a:rPr>
              <a:t>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915400" cy="5029200"/>
          </a:xfrm>
        </p:spPr>
        <p:txBody>
          <a:bodyPr/>
          <a:lstStyle/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週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週末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週年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祝你有一個愉快的</a:t>
            </a:r>
            <a:r>
              <a:rPr lang="zh-CN" altLang="en-US" sz="2900" b="1" u="sng" dirty="0" smtClean="0">
                <a:ea typeface="宋体" pitchFamily="2" charset="-122"/>
              </a:rPr>
              <a:t>週末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爸爸和媽媽已經結婚</a:t>
            </a:r>
            <a:r>
              <a:rPr lang="en-US" altLang="zh-CN" sz="2900" dirty="0" smtClean="0">
                <a:ea typeface="宋体" pitchFamily="2" charset="-122"/>
              </a:rPr>
              <a:t>19</a:t>
            </a: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b="1" u="sng" dirty="0">
                <a:ea typeface="宋体" pitchFamily="2" charset="-122"/>
              </a:rPr>
              <a:t>週年</a:t>
            </a:r>
            <a:r>
              <a:rPr lang="zh-CN" altLang="en-US" sz="2900" dirty="0" smtClean="0">
                <a:ea typeface="宋体" pitchFamily="2" charset="-122"/>
              </a:rPr>
              <a:t>了。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末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世界末日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期末考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當</a:t>
            </a:r>
            <a:r>
              <a:rPr lang="zh-CN" altLang="en-US" sz="2900" b="1" u="sng" dirty="0">
                <a:ea typeface="宋体" pitchFamily="2" charset="-122"/>
              </a:rPr>
              <a:t>世界末日</a:t>
            </a:r>
            <a:r>
              <a:rPr lang="zh-CN" altLang="en-US" sz="2900" dirty="0" smtClean="0">
                <a:ea typeface="宋体" pitchFamily="2" charset="-122"/>
              </a:rPr>
              <a:t>來到時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你會怎麼做？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老師在幫我們準</a:t>
            </a:r>
            <a:endParaRPr lang="en-US" altLang="zh-CN" sz="29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備</a:t>
            </a:r>
            <a:r>
              <a:rPr lang="zh-CN" altLang="en-US" sz="2900" b="1" u="sng" dirty="0">
                <a:ea typeface="宋体" pitchFamily="2" charset="-122"/>
              </a:rPr>
              <a:t>期末考</a:t>
            </a:r>
            <a:r>
              <a:rPr lang="zh-CN" altLang="en-US" sz="29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2900" dirty="0" smtClean="0">
                <a:ea typeface="宋体" pitchFamily="2" charset="-122"/>
              </a:rPr>
              <a:t>價</a:t>
            </a:r>
            <a:r>
              <a:rPr lang="en-US" altLang="zh-CN" sz="2900" dirty="0" smtClean="0">
                <a:ea typeface="宋体" pitchFamily="2" charset="-122"/>
              </a:rPr>
              <a:t>:</a:t>
            </a:r>
            <a:r>
              <a:rPr lang="zh-CN" altLang="en-US" sz="2900" dirty="0" smtClean="0">
                <a:ea typeface="宋体" pitchFamily="2" charset="-122"/>
              </a:rPr>
              <a:t>票價</a:t>
            </a:r>
            <a:r>
              <a:rPr lang="en-US" altLang="zh-CN" sz="2900" dirty="0" smtClean="0">
                <a:ea typeface="宋体" pitchFamily="2" charset="-122"/>
              </a:rPr>
              <a:t>,</a:t>
            </a:r>
            <a:r>
              <a:rPr lang="zh-CN" altLang="en-US" sz="2900" dirty="0" smtClean="0">
                <a:ea typeface="宋体" pitchFamily="2" charset="-122"/>
              </a:rPr>
              <a:t>價錢</a:t>
            </a:r>
            <a:r>
              <a:rPr lang="en-US" altLang="zh-CN" sz="2900" dirty="0" smtClean="0">
                <a:ea typeface="宋体" pitchFamily="2" charset="-122"/>
              </a:rPr>
              <a:t>(</a:t>
            </a:r>
            <a:r>
              <a:rPr lang="zh-CN" altLang="en-US" sz="2900" dirty="0" smtClean="0">
                <a:ea typeface="宋体" pitchFamily="2" charset="-122"/>
              </a:rPr>
              <a:t>钱</a:t>
            </a:r>
            <a:r>
              <a:rPr lang="en-US" altLang="zh-CN" sz="2900" dirty="0" smtClean="0">
                <a:ea typeface="宋体" pitchFamily="2" charset="-12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zh-CN" sz="2900" dirty="0" smtClean="0">
                <a:ea typeface="宋体" pitchFamily="2" charset="-122"/>
              </a:rPr>
              <a:t>1.</a:t>
            </a:r>
            <a:r>
              <a:rPr lang="zh-CN" altLang="en-US" sz="2900" dirty="0" smtClean="0">
                <a:ea typeface="宋体" pitchFamily="2" charset="-122"/>
              </a:rPr>
              <a:t>學校放映的電影</a:t>
            </a:r>
            <a:r>
              <a:rPr lang="zh-CN" altLang="en-US" sz="2900" b="1" u="sng" dirty="0">
                <a:ea typeface="宋体" pitchFamily="2" charset="-122"/>
              </a:rPr>
              <a:t>票價</a:t>
            </a:r>
            <a:r>
              <a:rPr lang="zh-CN" altLang="en-US" sz="2900" dirty="0" smtClean="0">
                <a:ea typeface="宋体" pitchFamily="2" charset="-122"/>
              </a:rPr>
              <a:t>只要兩元。</a:t>
            </a:r>
            <a:r>
              <a:rPr lang="en-US" altLang="zh-CN" sz="2900" dirty="0" smtClean="0">
                <a:ea typeface="宋体" pitchFamily="2" charset="-122"/>
              </a:rPr>
              <a:t>2.</a:t>
            </a:r>
            <a:r>
              <a:rPr lang="zh-CN" altLang="en-US" sz="2900" dirty="0" smtClean="0">
                <a:ea typeface="宋体" pitchFamily="2" charset="-122"/>
              </a:rPr>
              <a:t>這一家餐廳的</a:t>
            </a:r>
            <a:r>
              <a:rPr lang="zh-CN" altLang="en-US" sz="2900" b="1" u="sng" dirty="0">
                <a:ea typeface="宋体" pitchFamily="2" charset="-122"/>
              </a:rPr>
              <a:t>價錢</a:t>
            </a:r>
            <a:endParaRPr lang="en-US" altLang="zh-CN" sz="2900" b="1" u="sng" dirty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2900" dirty="0">
                <a:ea typeface="宋体" pitchFamily="2" charset="-122"/>
              </a:rPr>
              <a:t> </a:t>
            </a:r>
            <a:r>
              <a:rPr lang="en-US" altLang="zh-CN" sz="2900" dirty="0" smtClean="0">
                <a:ea typeface="宋体" pitchFamily="2" charset="-122"/>
              </a:rPr>
              <a:t>  </a:t>
            </a:r>
            <a:r>
              <a:rPr lang="zh-CN" altLang="en-US" sz="2900" dirty="0" smtClean="0">
                <a:ea typeface="宋体" pitchFamily="2" charset="-122"/>
              </a:rPr>
              <a:t>不太貴</a:t>
            </a:r>
            <a:r>
              <a:rPr lang="zh-CN" altLang="en-US" dirty="0" smtClean="0">
                <a:ea typeface="宋体" pitchFamily="2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52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5400" b="1" smtClean="0">
                <a:ea typeface="宋体" pitchFamily="2" charset="-122"/>
              </a:rPr>
              <a:t>L9/P1-1  </a:t>
            </a:r>
            <a:r>
              <a:rPr lang="zh-CN" altLang="en-US" sz="5400" b="1" smtClean="0">
                <a:ea typeface="宋体" pitchFamily="2" charset="-122"/>
              </a:rPr>
              <a:t>越需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须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瘦減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减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endParaRPr lang="zh-TW" altLang="en-US" sz="5400" smtClean="0">
              <a:ea typeface="新細明體" pitchFamily="18" charset="-12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5344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越：越來越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…,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越南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最近我很少運動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所以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越來越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胖了。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小王是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越南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人。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需：需要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正在成長的孩子每一天都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需要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運動。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瘦：瘦瘦的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瘦肉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弟弟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瘦瘦的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需要多吃一點兒。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我愛吃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瘦肉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減：減法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TW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小學生都應該學加法和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減法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L9/P1-2 </a:t>
            </a:r>
            <a:r>
              <a:rPr lang="zh-CN" altLang="en-US" sz="6600" b="1" smtClean="0">
                <a:ea typeface="宋体" pitchFamily="2" charset="-122"/>
              </a:rPr>
              <a:t>肥堅</a:t>
            </a:r>
            <a:r>
              <a:rPr lang="en-US" altLang="zh-CN" sz="6600" b="1" smtClean="0">
                <a:ea typeface="宋体" pitchFamily="2" charset="-122"/>
              </a:rPr>
              <a:t>(</a:t>
            </a:r>
            <a:r>
              <a:rPr lang="zh-CN" altLang="en-US" sz="6600" b="1" smtClean="0">
                <a:ea typeface="宋体" pitchFamily="2" charset="-122"/>
              </a:rPr>
              <a:t>坚</a:t>
            </a:r>
            <a:r>
              <a:rPr lang="en-US" altLang="zh-CN" sz="6600" b="1" smtClean="0">
                <a:ea typeface="宋体" pitchFamily="2" charset="-122"/>
              </a:rPr>
              <a:t>)</a:t>
            </a:r>
            <a:r>
              <a:rPr lang="zh-CN" altLang="en-US" sz="6600" b="1" smtClean="0">
                <a:ea typeface="宋体" pitchFamily="2" charset="-122"/>
              </a:rPr>
              <a:t>持磅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肥：減肥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肥胖</a:t>
            </a:r>
            <a:endParaRPr lang="en-US" altLang="zh-CN" sz="3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000" dirty="0">
                <a:solidFill>
                  <a:srgbClr val="000000"/>
                </a:solidFill>
                <a:ea typeface="宋体" pitchFamily="2" charset="-122"/>
              </a:rPr>
              <a:t>小美比以前胖了</a:t>
            </a:r>
            <a:r>
              <a:rPr lang="en-US" altLang="zh-CN" sz="3000" dirty="0">
                <a:solidFill>
                  <a:srgbClr val="000000"/>
                </a:solidFill>
                <a:ea typeface="宋体" pitchFamily="2" charset="-122"/>
              </a:rPr>
              <a:t>20</a:t>
            </a:r>
            <a:r>
              <a:rPr lang="zh-CN" altLang="en-US" sz="3000" dirty="0">
                <a:solidFill>
                  <a:srgbClr val="000000"/>
                </a:solidFill>
                <a:ea typeface="宋体" pitchFamily="2" charset="-122"/>
              </a:rPr>
              <a:t>磅</a:t>
            </a:r>
            <a:r>
              <a:rPr lang="en-US" altLang="zh-CN" sz="3000" dirty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000" dirty="0">
                <a:solidFill>
                  <a:srgbClr val="000000"/>
                </a:solidFill>
                <a:ea typeface="宋体" pitchFamily="2" charset="-122"/>
              </a:rPr>
              <a:t>所以她想</a:t>
            </a:r>
            <a:r>
              <a:rPr lang="zh-CN" altLang="en-US" sz="3000" b="1" u="sng" dirty="0">
                <a:solidFill>
                  <a:srgbClr val="000000"/>
                </a:solidFill>
                <a:ea typeface="宋体" pitchFamily="2" charset="-122"/>
              </a:rPr>
              <a:t>減肥</a:t>
            </a:r>
            <a:r>
              <a:rPr lang="zh-CN" altLang="en-US" sz="3000" dirty="0">
                <a:solidFill>
                  <a:srgbClr val="000000"/>
                </a:solidFill>
                <a:ea typeface="宋体" pitchFamily="2" charset="-122"/>
              </a:rPr>
              <a:t>了。 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000" b="1" u="sng" dirty="0">
                <a:solidFill>
                  <a:srgbClr val="000000"/>
                </a:solidFill>
                <a:ea typeface="宋体" pitchFamily="2" charset="-122"/>
              </a:rPr>
              <a:t>肥胖</a:t>
            </a:r>
            <a:endParaRPr lang="en-US" altLang="zh-CN" sz="3000" b="1" u="sng" dirty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是很不健康的。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堅：堅持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堅果</a:t>
            </a:r>
            <a:endParaRPr lang="en-US" altLang="zh-CN" sz="3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我的減肥計劃已經</a:t>
            </a:r>
            <a:r>
              <a:rPr lang="zh-CN" altLang="en-US" sz="3000" b="1" u="sng" dirty="0">
                <a:solidFill>
                  <a:srgbClr val="000000"/>
                </a:solidFill>
                <a:ea typeface="宋体" pitchFamily="2" charset="-122"/>
              </a:rPr>
              <a:t>堅持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了三個月了。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每一天吃</a:t>
            </a:r>
            <a:endParaRPr lang="en-US" altLang="zh-CN" sz="3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一些</a:t>
            </a:r>
            <a:r>
              <a:rPr lang="zh-CN" altLang="en-US" sz="3000" b="1" u="sng" dirty="0">
                <a:solidFill>
                  <a:srgbClr val="000000"/>
                </a:solidFill>
                <a:ea typeface="宋体" pitchFamily="2" charset="-122"/>
              </a:rPr>
              <a:t>堅果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對身體好。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持：主持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持續</a:t>
            </a:r>
            <a:endParaRPr lang="en-US" altLang="zh-CN" sz="3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你要不要</a:t>
            </a:r>
            <a:r>
              <a:rPr lang="zh-CN" altLang="en-US" sz="3000" b="1" u="sng" dirty="0">
                <a:solidFill>
                  <a:srgbClr val="000000"/>
                </a:solidFill>
                <a:ea typeface="宋体" pitchFamily="2" charset="-122"/>
              </a:rPr>
              <a:t>主持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我的生日舞會？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000" b="1" u="sng" dirty="0">
                <a:solidFill>
                  <a:srgbClr val="000000"/>
                </a:solidFill>
                <a:ea typeface="宋体" pitchFamily="2" charset="-122"/>
              </a:rPr>
              <a:t>持續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的運動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你的</a:t>
            </a:r>
            <a:endParaRPr lang="en-US" altLang="zh-CN" sz="3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000" dirty="0" smtClean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zh-CN" altLang="en-US" sz="3000" dirty="0" smtClean="0">
                <a:solidFill>
                  <a:srgbClr val="000000"/>
                </a:solidFill>
                <a:ea typeface="宋体" pitchFamily="2" charset="-122"/>
              </a:rPr>
              <a:t>身體會越來越健康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en-US" altLang="zh-CN" dirty="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L9/P2-1 </a:t>
            </a:r>
            <a:r>
              <a:rPr lang="zh-CN" altLang="en-US" sz="6600" b="1" smtClean="0">
                <a:ea typeface="宋体" pitchFamily="2" charset="-122"/>
              </a:rPr>
              <a:t>怪苗孩控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怪：怪不得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奇怪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怪事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你不喜歡運動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400" b="1" u="sng" dirty="0" smtClean="0">
                <a:solidFill>
                  <a:srgbClr val="000000"/>
                </a:solidFill>
                <a:ea typeface="宋体" pitchFamily="2" charset="-122"/>
              </a:rPr>
              <a:t>怪不得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會越來越胖。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ea typeface="宋体" pitchFamily="2" charset="-122"/>
              </a:rPr>
              <a:t>夏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天穿毛衣看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起來很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奇怪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苗：苗條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花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/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菜苗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你穿黑色洋裝看起來很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苗條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媽媽在</a:t>
            </a:r>
            <a:r>
              <a:rPr lang="zh-CN" altLang="en-US" sz="2400" dirty="0">
                <a:solidFill>
                  <a:srgbClr val="000000"/>
                </a:solidFill>
                <a:ea typeface="宋体" pitchFamily="2" charset="-122"/>
              </a:rPr>
              <a:t>花</a:t>
            </a:r>
            <a:r>
              <a:rPr lang="en-US" altLang="zh-CN" sz="2400" dirty="0">
                <a:solidFill>
                  <a:srgbClr val="000000"/>
                </a:solidFill>
                <a:ea typeface="宋体" pitchFamily="2" charset="-122"/>
              </a:rPr>
              <a:t>/</a:t>
            </a:r>
            <a:r>
              <a:rPr lang="zh-CN" altLang="en-US" sz="2400" dirty="0">
                <a:solidFill>
                  <a:srgbClr val="000000"/>
                </a:solidFill>
                <a:ea typeface="宋体" pitchFamily="2" charset="-122"/>
              </a:rPr>
              <a:t>菜園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裡種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了一些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花</a:t>
            </a:r>
            <a:r>
              <a:rPr lang="en-US" altLang="zh-CN" sz="2400" b="1" u="sng" dirty="0">
                <a:solidFill>
                  <a:srgbClr val="000000"/>
                </a:solidFill>
                <a:ea typeface="宋体" pitchFamily="2" charset="-122"/>
              </a:rPr>
              <a:t>/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菜苗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孩：女孩子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孩子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女孩子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喜歡玩芭比娃娃。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我們家有三個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孩子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控</a:t>
            </a:r>
            <a:r>
              <a:rPr lang="zh-CN" altLang="en-US" sz="2400" dirty="0">
                <a:solidFill>
                  <a:srgbClr val="000000"/>
                </a:solidFill>
                <a:ea typeface="宋体" pitchFamily="2" charset="-122"/>
              </a:rPr>
              <a:t>：控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制，遙控器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姐姐一直有</a:t>
            </a:r>
            <a:r>
              <a:rPr lang="zh-CN" altLang="en-US" sz="2400" b="1" u="sng" dirty="0">
                <a:solidFill>
                  <a:srgbClr val="000000"/>
                </a:solidFill>
                <a:ea typeface="宋体" pitchFamily="2" charset="-122"/>
              </a:rPr>
              <a:t>控制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飲食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所以她很苗條。電視</a:t>
            </a:r>
            <a:r>
              <a:rPr lang="zh-CN" altLang="en-US" sz="2400" b="1" u="sng" dirty="0" smtClean="0">
                <a:solidFill>
                  <a:srgbClr val="000000"/>
                </a:solidFill>
                <a:ea typeface="宋体" pitchFamily="2" charset="-122"/>
              </a:rPr>
              <a:t>遙控器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在</a:t>
            </a:r>
            <a:endParaRPr lang="en-US" altLang="zh-CN" sz="24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4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2400" dirty="0" smtClean="0">
                <a:solidFill>
                  <a:srgbClr val="000000"/>
                </a:solidFill>
                <a:ea typeface="宋体" pitchFamily="2" charset="-122"/>
              </a:rPr>
              <a:t>哪裡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？</a:t>
            </a: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L9/P2-2 </a:t>
            </a:r>
            <a:r>
              <a:rPr lang="zh-CN" altLang="en-US" sz="6600" b="1" smtClean="0">
                <a:ea typeface="宋体" pitchFamily="2" charset="-122"/>
              </a:rPr>
              <a:t>制飲</a:t>
            </a:r>
            <a:r>
              <a:rPr lang="en-US" altLang="zh-CN" sz="6600" b="1" smtClean="0">
                <a:ea typeface="宋体" pitchFamily="2" charset="-122"/>
              </a:rPr>
              <a:t>(</a:t>
            </a:r>
            <a:r>
              <a:rPr lang="zh-CN" altLang="en-US" sz="6600" b="1" smtClean="0">
                <a:ea typeface="宋体" pitchFamily="2" charset="-122"/>
              </a:rPr>
              <a:t>饮</a:t>
            </a:r>
            <a:r>
              <a:rPr lang="en-US" altLang="zh-CN" sz="6600" b="1" smtClean="0">
                <a:ea typeface="宋体" pitchFamily="2" charset="-122"/>
              </a:rPr>
              <a:t>)</a:t>
            </a:r>
            <a:r>
              <a:rPr lang="zh-CN" altLang="en-US" sz="6600" b="1" smtClean="0">
                <a:ea typeface="宋体" pitchFamily="2" charset="-122"/>
              </a:rPr>
              <a:t>食注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制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: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制服，控制</a:t>
            </a:r>
            <a:endParaRPr lang="en-US" altLang="zh-CN" sz="29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醫生和護士都需要穿白色的</a:t>
            </a:r>
            <a:r>
              <a:rPr lang="zh-CN" altLang="en-US" sz="2900" b="1" u="sng" dirty="0" smtClean="0">
                <a:solidFill>
                  <a:srgbClr val="000000"/>
                </a:solidFill>
                <a:ea typeface="宋体" pitchFamily="2" charset="-122"/>
              </a:rPr>
              <a:t>制服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。我不喜歡被</a:t>
            </a:r>
            <a:r>
              <a:rPr lang="zh-CN" altLang="en-US" sz="2900" b="1" u="sng" dirty="0" smtClean="0">
                <a:solidFill>
                  <a:srgbClr val="000000"/>
                </a:solidFill>
                <a:ea typeface="宋体" pitchFamily="2" charset="-122"/>
              </a:rPr>
              <a:t>控</a:t>
            </a:r>
            <a:endParaRPr lang="en-US" altLang="zh-CN" sz="2900" b="1" u="sng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900" b="1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900" b="1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2900" b="1" u="sng" dirty="0" smtClean="0">
                <a:solidFill>
                  <a:srgbClr val="000000"/>
                </a:solidFill>
                <a:ea typeface="宋体" pitchFamily="2" charset="-122"/>
              </a:rPr>
              <a:t>制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飲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: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飲料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餐飲業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业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快餐店裡的</a:t>
            </a:r>
            <a:r>
              <a:rPr lang="zh-CN" altLang="en-US" sz="2900" b="1" u="sng" dirty="0">
                <a:solidFill>
                  <a:srgbClr val="000000"/>
                </a:solidFill>
                <a:ea typeface="宋体" pitchFamily="2" charset="-122"/>
              </a:rPr>
              <a:t>飲料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都很甜。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小王是做</a:t>
            </a:r>
            <a:r>
              <a:rPr lang="zh-CN" altLang="en-US" sz="2900" b="1" u="sng" dirty="0">
                <a:solidFill>
                  <a:srgbClr val="000000"/>
                </a:solidFill>
                <a:ea typeface="宋体" pitchFamily="2" charset="-122"/>
              </a:rPr>
              <a:t>餐飲業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的。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食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: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飲食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食材</a:t>
            </a:r>
            <a:endParaRPr lang="en-US" altLang="zh-CN" sz="29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你如果不想太胖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平常要多注意</a:t>
            </a:r>
            <a:r>
              <a:rPr lang="zh-CN" altLang="en-US" sz="2900" b="1" u="sng" dirty="0">
                <a:solidFill>
                  <a:srgbClr val="000000"/>
                </a:solidFill>
                <a:ea typeface="宋体" pitchFamily="2" charset="-122"/>
              </a:rPr>
              <a:t>飲食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媽媽喜歡</a:t>
            </a:r>
            <a:endParaRPr lang="en-US" altLang="zh-CN" sz="29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9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用健康的</a:t>
            </a:r>
            <a:r>
              <a:rPr lang="zh-CN" altLang="en-US" sz="2900" b="1" u="sng" dirty="0">
                <a:solidFill>
                  <a:srgbClr val="000000"/>
                </a:solidFill>
                <a:ea typeface="宋体" pitchFamily="2" charset="-122"/>
              </a:rPr>
              <a:t>食材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做菜。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注</a:t>
            </a: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: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注意</a:t>
            </a:r>
            <a:endParaRPr lang="en-US" altLang="zh-CN" sz="29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29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900" dirty="0">
                <a:solidFill>
                  <a:srgbClr val="000000"/>
                </a:solidFill>
                <a:ea typeface="宋体" pitchFamily="2" charset="-122"/>
              </a:rPr>
              <a:t>倒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車的時候要</a:t>
            </a:r>
            <a:r>
              <a:rPr lang="zh-CN" altLang="en-US" sz="2900" b="1" u="sng" dirty="0">
                <a:solidFill>
                  <a:srgbClr val="000000"/>
                </a:solidFill>
                <a:ea typeface="宋体" pitchFamily="2" charset="-122"/>
              </a:rPr>
              <a:t>注意</a:t>
            </a:r>
            <a:r>
              <a:rPr lang="zh-CN" altLang="en-US" sz="2900" dirty="0" smtClean="0">
                <a:solidFill>
                  <a:srgbClr val="000000"/>
                </a:solidFill>
                <a:ea typeface="宋体" pitchFamily="2" charset="-122"/>
              </a:rPr>
              <a:t>後面有沒有人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L9/P3-1 </a:t>
            </a:r>
            <a:r>
              <a:rPr lang="zh-CN" altLang="en-US" sz="6600" b="1" smtClean="0">
                <a:ea typeface="宋体" pitchFamily="2" charset="-122"/>
              </a:rPr>
              <a:t>甜早矮呎吋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甜</a:t>
            </a:r>
            <a:r>
              <a:rPr lang="zh-CN" altLang="en-US" sz="3200" dirty="0">
                <a:solidFill>
                  <a:srgbClr val="000000"/>
                </a:solidFill>
                <a:ea typeface="宋体" pitchFamily="2" charset="-122"/>
              </a:rPr>
              <a:t>：甜甜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圈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甜食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甜甜圈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是一種高熱量的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甜食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早：早點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早起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我每天早上一定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早起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吃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早點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矮：矮小，很矮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小美的個子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矮小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所以老師讓她坐在前面。小英長得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很矮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呎：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他的身高有六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呎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一吋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en-US" altLang="zh-CN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endParaRPr lang="en-US" altLang="zh-CN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</a:pPr>
            <a:endParaRPr lang="zh-CN" altLang="en-US" sz="5200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</a:pP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5400" b="1" smtClean="0">
                <a:ea typeface="宋体" pitchFamily="2" charset="-122"/>
              </a:rPr>
              <a:t>L9/P3-2 </a:t>
            </a:r>
            <a:r>
              <a:rPr lang="zh-CN" altLang="en-US" sz="5400" b="1" smtClean="0">
                <a:ea typeface="宋体" pitchFamily="2" charset="-122"/>
              </a:rPr>
              <a:t>超靈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灵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總</a:t>
            </a:r>
            <a:r>
              <a:rPr lang="en-US" altLang="zh-CN" sz="5400" b="1" smtClean="0">
                <a:ea typeface="宋体" pitchFamily="2" charset="-122"/>
              </a:rPr>
              <a:t>(</a:t>
            </a:r>
            <a:r>
              <a:rPr lang="zh-CN" altLang="en-US" sz="5400" b="1" smtClean="0">
                <a:ea typeface="宋体" pitchFamily="2" charset="-122"/>
              </a:rPr>
              <a:t>总</a:t>
            </a:r>
            <a:r>
              <a:rPr lang="en-US" altLang="zh-CN" sz="5400" b="1" smtClean="0">
                <a:ea typeface="宋体" pitchFamily="2" charset="-122"/>
              </a:rPr>
              <a:t>)</a:t>
            </a:r>
            <a:r>
              <a:rPr lang="zh-CN" altLang="en-US" sz="5400" b="1" smtClean="0">
                <a:ea typeface="宋体" pitchFamily="2" charset="-122"/>
              </a:rPr>
              <a:t>更</a:t>
            </a:r>
            <a:endParaRPr lang="zh-TW" altLang="en-US" sz="5400" smtClean="0">
              <a:ea typeface="新細明體" pitchFamily="18" charset="-12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  <a:defRPr/>
            </a:pP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超：超人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超過</a:t>
            </a:r>
            <a:endParaRPr lang="en-US" altLang="zh-CN" sz="27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700" b="1" u="sng" dirty="0" smtClean="0">
                <a:solidFill>
                  <a:srgbClr val="000000"/>
                </a:solidFill>
                <a:ea typeface="宋体" pitchFamily="2" charset="-122"/>
              </a:rPr>
              <a:t>超人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的電影超級好看。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爸爸的體重已經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超過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180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磅</a:t>
            </a:r>
            <a:r>
              <a:rPr lang="zh-CN" altLang="en-US" sz="2700" dirty="0">
                <a:solidFill>
                  <a:srgbClr val="000000"/>
                </a:solidFill>
                <a:ea typeface="宋体" pitchFamily="2" charset="-122"/>
              </a:rPr>
              <a:t>了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zh-CN" altLang="en-US" sz="2700" dirty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  <a:defRPr/>
            </a:pP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靈：靈活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700" dirty="0">
                <a:solidFill>
                  <a:srgbClr val="000000"/>
                </a:solidFill>
                <a:ea typeface="宋体" pitchFamily="2" charset="-122"/>
              </a:rPr>
              <a:t>很靈</a:t>
            </a:r>
            <a:endParaRPr lang="en-US" altLang="zh-CN" sz="27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瘦子比胖子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靈活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醫生開給我的感冒藥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很靈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zh-CN" altLang="en-US" sz="2700" dirty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  <a:defRPr/>
            </a:pPr>
            <a:r>
              <a:rPr lang="zh-CN" altLang="en-US" sz="2700" dirty="0">
                <a:solidFill>
                  <a:srgbClr val="000000"/>
                </a:solidFill>
                <a:ea typeface="宋体" pitchFamily="2" charset="-122"/>
              </a:rPr>
              <a:t>總：總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是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總統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统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),</a:t>
            </a: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我吃了很多東西，但是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總是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覺得沒吃飽。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美國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總統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是</a:t>
            </a:r>
            <a:endParaRPr lang="en-US" altLang="zh-CN" sz="27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   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誰？</a:t>
            </a:r>
            <a:endParaRPr lang="zh-CN" altLang="en-US" sz="2700" dirty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  <a:defRPr/>
            </a:pP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更：三更半夜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更好</a:t>
            </a:r>
            <a:endParaRPr lang="en-US" altLang="zh-CN" sz="27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TW" sz="27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哥哥做功課做到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三更半夜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TW" sz="27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2700" dirty="0">
                <a:solidFill>
                  <a:srgbClr val="000000"/>
                </a:solidFill>
                <a:ea typeface="宋体" pitchFamily="2" charset="-122"/>
              </a:rPr>
              <a:t>爸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爸做的菜比媽媽做的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更</a:t>
            </a:r>
            <a:endParaRPr lang="en-US" altLang="zh-CN" sz="2700" b="1" u="sng" dirty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2700" b="1" u="sng" dirty="0">
                <a:solidFill>
                  <a:srgbClr val="000000"/>
                </a:solidFill>
                <a:ea typeface="宋体" pitchFamily="2" charset="-122"/>
              </a:rPr>
              <a:t>好</a:t>
            </a:r>
            <a:r>
              <a:rPr lang="zh-CN" altLang="en-US" sz="2700" dirty="0" smtClean="0">
                <a:solidFill>
                  <a:srgbClr val="000000"/>
                </a:solidFill>
                <a:ea typeface="宋体" pitchFamily="2" charset="-122"/>
              </a:rPr>
              <a:t>吃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L1, 3-2 </a:t>
            </a:r>
            <a:r>
              <a:rPr lang="zh-CN" altLang="en-US" sz="6600" b="1" dirty="0" smtClean="0">
                <a:ea typeface="宋体" pitchFamily="2" charset="-122"/>
              </a:rPr>
              <a:t>衣掛累</a:t>
            </a:r>
            <a:r>
              <a:rPr lang="en-US" altLang="zh-CN" dirty="0" smtClean="0">
                <a:ea typeface="宋体" pitchFamily="2" charset="-122"/>
              </a:rPr>
              <a:t> </a:t>
            </a:r>
            <a:endParaRPr lang="zh-TW" altLang="en-US" dirty="0" smtClean="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437" y="1371600"/>
            <a:ext cx="8903563" cy="51054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衣：大衣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衣服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我買了一件藍色的</a:t>
            </a:r>
            <a:r>
              <a:rPr lang="zh-CN" altLang="en-US" sz="3600" b="1" u="sng" dirty="0" smtClean="0">
                <a:ea typeface="宋体" pitchFamily="2" charset="-122"/>
              </a:rPr>
              <a:t>大衣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天涼了，外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出時要多穿</a:t>
            </a:r>
            <a:r>
              <a:rPr lang="zh-CN" altLang="en-US" sz="3600" b="1" u="sng" dirty="0" smtClean="0">
                <a:ea typeface="宋体" pitchFamily="2" charset="-122"/>
              </a:rPr>
              <a:t>衣服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掛：掛念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掛號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父母總是</a:t>
            </a:r>
            <a:r>
              <a:rPr lang="zh-CN" altLang="en-US" sz="3600" b="1" u="sng" dirty="0">
                <a:ea typeface="宋体" pitchFamily="2" charset="-122"/>
              </a:rPr>
              <a:t>掛念</a:t>
            </a:r>
            <a:r>
              <a:rPr lang="zh-CN" altLang="en-US" sz="3600" dirty="0" smtClean="0">
                <a:ea typeface="宋体" pitchFamily="2" charset="-122"/>
              </a:rPr>
              <a:t>外出的兒女。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看醫生必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   </a:t>
            </a:r>
            <a:r>
              <a:rPr lang="zh-CN" altLang="en-US" sz="3600" dirty="0" smtClean="0">
                <a:ea typeface="宋体" pitchFamily="2" charset="-122"/>
              </a:rPr>
              <a:t>須先</a:t>
            </a:r>
            <a:r>
              <a:rPr lang="zh-CN" altLang="en-US" sz="3600" b="1" u="sng" dirty="0">
                <a:ea typeface="宋体" pitchFamily="2" charset="-122"/>
              </a:rPr>
              <a:t>掛號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累：勞累</a:t>
            </a:r>
            <a:r>
              <a:rPr lang="en-US" altLang="zh-CN" sz="3600" dirty="0" err="1">
                <a:ea typeface="宋体" pitchFamily="2" charset="-122"/>
              </a:rPr>
              <a:t>lèi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別太</a:t>
            </a:r>
            <a:r>
              <a:rPr lang="zh-CN" altLang="en-US" sz="3600" b="1" u="sng" dirty="0">
                <a:ea typeface="宋体" pitchFamily="2" charset="-122"/>
              </a:rPr>
              <a:t>勞累</a:t>
            </a:r>
            <a:r>
              <a:rPr lang="zh-CN" altLang="en-US" sz="3600" dirty="0" smtClean="0">
                <a:ea typeface="宋体" pitchFamily="2" charset="-122"/>
              </a:rPr>
              <a:t>了！</a:t>
            </a:r>
          </a:p>
        </p:txBody>
      </p:sp>
    </p:spTree>
    <p:extLst>
      <p:ext uri="{BB962C8B-B14F-4D97-AF65-F5344CB8AC3E}">
        <p14:creationId xmlns:p14="http://schemas.microsoft.com/office/powerpoint/2010/main" val="24853805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L10/P1-1 </a:t>
            </a:r>
            <a:r>
              <a:rPr lang="zh-CN" altLang="en-US" sz="6600" b="1" smtClean="0">
                <a:ea typeface="宋体" pitchFamily="2" charset="-122"/>
              </a:rPr>
              <a:t>希望旬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希：希望</a:t>
            </a:r>
            <a:endParaRPr lang="en-US" altLang="zh-CN" sz="4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我</a:t>
            </a:r>
            <a:r>
              <a:rPr lang="zh-CN" altLang="en-US" sz="4000" b="1" u="sng" dirty="0" smtClean="0">
                <a:solidFill>
                  <a:srgbClr val="000000"/>
                </a:solidFill>
                <a:ea typeface="宋体" pitchFamily="2" charset="-122"/>
              </a:rPr>
              <a:t>希望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暑假能去中國旅行。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望：願</a:t>
            </a: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愿</a:t>
            </a: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望，失望</a:t>
            </a:r>
            <a:endParaRPr lang="en-US" altLang="zh-CN" sz="4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媽媽最大的</a:t>
            </a:r>
            <a:r>
              <a:rPr lang="zh-CN" altLang="en-US" sz="4000" b="1" u="sng" dirty="0">
                <a:solidFill>
                  <a:srgbClr val="000000"/>
                </a:solidFill>
                <a:ea typeface="宋体" pitchFamily="2" charset="-122"/>
              </a:rPr>
              <a:t>願望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是去中國旅行。我們要好好讀書</a:t>
            </a: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不要讓父母</a:t>
            </a:r>
            <a:r>
              <a:rPr lang="zh-CN" altLang="en-US" sz="4000" b="1" u="sng" dirty="0" smtClean="0">
                <a:solidFill>
                  <a:srgbClr val="000000"/>
                </a:solidFill>
                <a:ea typeface="宋体" pitchFamily="2" charset="-122"/>
              </a:rPr>
              <a:t>失望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旬：上旬</a:t>
            </a:r>
            <a:r>
              <a:rPr lang="en-US" altLang="zh-CN" sz="4000" dirty="0">
                <a:solidFill>
                  <a:srgbClr val="000000"/>
                </a:solidFill>
                <a:ea typeface="宋体" pitchFamily="2" charset="-122"/>
              </a:rPr>
              <a:t>/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中旬</a:t>
            </a: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/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下旬</a:t>
            </a:r>
            <a:endParaRPr lang="en-US" altLang="zh-CN" sz="40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40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我們學校六月的</a:t>
            </a:r>
            <a:r>
              <a:rPr lang="zh-CN" altLang="en-US" sz="4000" b="1" u="sng" dirty="0">
                <a:solidFill>
                  <a:srgbClr val="000000"/>
                </a:solidFill>
                <a:ea typeface="宋体" pitchFamily="2" charset="-122"/>
              </a:rPr>
              <a:t>中旬</a:t>
            </a:r>
            <a:r>
              <a:rPr lang="zh-CN" altLang="en-US" sz="4000" dirty="0" smtClean="0">
                <a:solidFill>
                  <a:srgbClr val="000000"/>
                </a:solidFill>
                <a:ea typeface="宋体" pitchFamily="2" charset="-122"/>
              </a:rPr>
              <a:t>就放暑假了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L10/P1-2 </a:t>
            </a:r>
            <a:r>
              <a:rPr lang="zh-CN" altLang="en-US" sz="6600" b="1" smtClean="0">
                <a:ea typeface="宋体" pitchFamily="2" charset="-122"/>
              </a:rPr>
              <a:t>受商根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受：接受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受傷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在中國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接受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信用卡的商店越來越多了。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運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動的時候很容易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受傷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商：商店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商人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飛機場裡面有很多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商店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爸爸是一位成功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的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商人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根：根本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根據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弟弟早上起不來，原來昨晚他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根本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沒有睡覺。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根據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醫生的報告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他的身體很好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L10/P2-1 </a:t>
            </a:r>
            <a:r>
              <a:rPr lang="zh-CN" altLang="en-US" sz="6600" b="1" smtClean="0">
                <a:ea typeface="宋体" pitchFamily="2" charset="-122"/>
              </a:rPr>
              <a:t>據</a:t>
            </a:r>
            <a:r>
              <a:rPr lang="en-US" altLang="zh-CN" sz="6600" b="1" smtClean="0">
                <a:ea typeface="宋体" pitchFamily="2" charset="-122"/>
              </a:rPr>
              <a:t>(</a:t>
            </a:r>
            <a:r>
              <a:rPr lang="zh-CN" altLang="en-US" sz="6600" b="1" smtClean="0">
                <a:ea typeface="宋体" pitchFamily="2" charset="-122"/>
              </a:rPr>
              <a:t>据</a:t>
            </a:r>
            <a:r>
              <a:rPr lang="en-US" altLang="zh-CN" sz="6600" b="1" smtClean="0">
                <a:ea typeface="宋体" pitchFamily="2" charset="-122"/>
              </a:rPr>
              <a:t>)</a:t>
            </a:r>
            <a:r>
              <a:rPr lang="zh-CN" altLang="en-US" sz="6600" b="1" smtClean="0">
                <a:ea typeface="宋体" pitchFamily="2" charset="-122"/>
              </a:rPr>
              <a:t>零爬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據：收據</a:t>
            </a:r>
            <a:endParaRPr lang="en-US" altLang="zh-CN" sz="38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買了東西後應該把</a:t>
            </a:r>
            <a:r>
              <a:rPr lang="zh-CN" altLang="en-US" sz="3800" b="1" u="sng" dirty="0" smtClean="0">
                <a:solidFill>
                  <a:srgbClr val="000000"/>
                </a:solidFill>
                <a:ea typeface="宋体" pitchFamily="2" charset="-122"/>
              </a:rPr>
              <a:t>收據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收好。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零：零錢</a:t>
            </a: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钱</a:t>
            </a: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),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零用錢</a:t>
            </a:r>
            <a:endParaRPr lang="en-US" altLang="zh-CN" sz="38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爸爸準備了一些</a:t>
            </a:r>
            <a:r>
              <a:rPr lang="zh-CN" altLang="en-US" sz="3800" b="1" u="sng" dirty="0">
                <a:solidFill>
                  <a:srgbClr val="000000"/>
                </a:solidFill>
                <a:ea typeface="宋体" pitchFamily="2" charset="-122"/>
              </a:rPr>
              <a:t>零錢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買報紙。</a:t>
            </a: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媽媽</a:t>
            </a:r>
            <a:endParaRPr lang="en-US" altLang="zh-CN" sz="38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8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每天給我十元</a:t>
            </a:r>
            <a:r>
              <a:rPr lang="zh-CN" altLang="en-US" sz="3800" b="1" u="sng" dirty="0">
                <a:solidFill>
                  <a:srgbClr val="000000"/>
                </a:solidFill>
                <a:ea typeface="宋体" pitchFamily="2" charset="-122"/>
              </a:rPr>
              <a:t>零用錢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爬：爬山</a:t>
            </a: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爬樹</a:t>
            </a:r>
            <a:endParaRPr lang="en-US" altLang="zh-CN" sz="38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800" b="1" u="sng" dirty="0">
                <a:solidFill>
                  <a:srgbClr val="000000"/>
                </a:solidFill>
                <a:ea typeface="宋体" pitchFamily="2" charset="-122"/>
              </a:rPr>
              <a:t>爬山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是很好的運動。</a:t>
            </a:r>
            <a:r>
              <a:rPr lang="en-US" altLang="zh-CN" sz="38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800" dirty="0" smtClean="0">
                <a:solidFill>
                  <a:srgbClr val="000000"/>
                </a:solidFill>
                <a:ea typeface="宋体" pitchFamily="2" charset="-122"/>
              </a:rPr>
              <a:t>猴子很會</a:t>
            </a:r>
            <a:r>
              <a:rPr lang="zh-CN" altLang="en-US" sz="3800" b="1" u="sng" dirty="0">
                <a:solidFill>
                  <a:srgbClr val="000000"/>
                </a:solidFill>
                <a:ea typeface="宋体" pitchFamily="2" charset="-122"/>
              </a:rPr>
              <a:t>爬樹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000" b="1" smtClean="0">
                <a:ea typeface="宋体" pitchFamily="2" charset="-122"/>
              </a:rPr>
              <a:t>L10/P2-2 </a:t>
            </a:r>
            <a:r>
              <a:rPr lang="zh-CN" altLang="en-US" sz="6000" b="1" smtClean="0">
                <a:ea typeface="宋体" pitchFamily="2" charset="-122"/>
              </a:rPr>
              <a:t>頂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顶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r>
              <a:rPr lang="zh-CN" altLang="en-US" sz="6000" b="1" smtClean="0">
                <a:ea typeface="宋体" pitchFamily="2" charset="-122"/>
              </a:rPr>
              <a:t>助漢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汉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endParaRPr lang="zh-TW" altLang="en-US" sz="6000" smtClean="0">
              <a:ea typeface="新細明體" pitchFamily="18" charset="-12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頂：頂上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山頂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爬長城很累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有一些人根本爬不到長城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頂上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  </a:t>
            </a: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站在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山頂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上往下看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風景很美。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助：幫助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助手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爬山是一個很好的運動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而且還可以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幫助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我減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肥呢！校長很忙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他需要一個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助手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漢：好漢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漢語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语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不到長城非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好漢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我會說一些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漢語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600" b="1" smtClean="0">
                <a:ea typeface="宋体" pitchFamily="2" charset="-122"/>
              </a:rPr>
              <a:t>L10/P3-1 </a:t>
            </a:r>
            <a:r>
              <a:rPr lang="zh-CN" altLang="en-US" sz="6600" b="1" smtClean="0">
                <a:ea typeface="宋体" pitchFamily="2" charset="-122"/>
              </a:rPr>
              <a:t>訴</a:t>
            </a:r>
            <a:r>
              <a:rPr lang="en-US" altLang="zh-CN" sz="6600" b="1" smtClean="0">
                <a:ea typeface="宋体" pitchFamily="2" charset="-122"/>
              </a:rPr>
              <a:t>(</a:t>
            </a:r>
            <a:r>
              <a:rPr lang="zh-CN" altLang="en-US" sz="6600" b="1" smtClean="0">
                <a:ea typeface="宋体" pitchFamily="2" charset="-122"/>
              </a:rPr>
              <a:t>诉</a:t>
            </a:r>
            <a:r>
              <a:rPr lang="en-US" altLang="zh-CN" sz="6600" b="1" smtClean="0">
                <a:ea typeface="宋体" pitchFamily="2" charset="-122"/>
              </a:rPr>
              <a:t>)</a:t>
            </a:r>
            <a:r>
              <a:rPr lang="zh-CN" altLang="en-US" sz="6600" b="1" smtClean="0">
                <a:ea typeface="宋体" pitchFamily="2" charset="-122"/>
              </a:rPr>
              <a:t>壯曲</a:t>
            </a:r>
            <a:endParaRPr lang="zh-TW" altLang="en-US" sz="6600" smtClean="0">
              <a:ea typeface="新細明體" pitchFamily="18" charset="-12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  <a:defRPr/>
            </a:pP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訴：告訴</a:t>
            </a:r>
            <a:endParaRPr lang="en-US" altLang="zh-CN" sz="36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我的朋友</a:t>
            </a:r>
            <a:r>
              <a:rPr lang="zh-CN" altLang="en-US" sz="3600" b="1" u="sng" dirty="0" smtClean="0">
                <a:solidFill>
                  <a:srgbClr val="000000"/>
                </a:solidFill>
                <a:ea typeface="宋体" pitchFamily="2" charset="-122"/>
              </a:rPr>
              <a:t>告訴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我長城很不好爬。</a:t>
            </a:r>
          </a:p>
          <a:p>
            <a:pPr eaLnBrk="1" hangingPunct="1">
              <a:buClr>
                <a:srgbClr val="B2B2B2"/>
              </a:buClr>
              <a:defRPr/>
            </a:pPr>
            <a:r>
              <a:rPr lang="zh-CN" altLang="en-US" sz="3600" dirty="0">
                <a:solidFill>
                  <a:srgbClr val="000000"/>
                </a:solidFill>
                <a:ea typeface="宋体" pitchFamily="2" charset="-122"/>
              </a:rPr>
              <a:t>壯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：強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强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壯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壯觀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观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練武功的人都很</a:t>
            </a:r>
            <a:r>
              <a:rPr lang="zh-CN" altLang="en-US" sz="3600" b="1" u="sng" dirty="0">
                <a:solidFill>
                  <a:srgbClr val="000000"/>
                </a:solidFill>
                <a:ea typeface="宋体" pitchFamily="2" charset="-122"/>
              </a:rPr>
              <a:t>強壯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工夫片的場面</a:t>
            </a:r>
            <a:endParaRPr lang="en-US" altLang="zh-CN" sz="36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比愛情片</a:t>
            </a:r>
            <a:r>
              <a:rPr lang="zh-CN" altLang="en-US" sz="3600" b="1" u="sng" dirty="0">
                <a:solidFill>
                  <a:srgbClr val="000000"/>
                </a:solidFill>
                <a:ea typeface="宋体" pitchFamily="2" charset="-122"/>
              </a:rPr>
              <a:t>壯觀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en-US" altLang="zh-CN" sz="3600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  <a:defRPr/>
            </a:pP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曲：歌曲</a:t>
            </a:r>
            <a:r>
              <a:rPr lang="en-US" altLang="zh-CN" sz="3600" dirty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en-US" sz="3600" dirty="0" err="1"/>
              <a:t>qǔ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), </a:t>
            </a:r>
            <a:r>
              <a:rPr lang="zh-CN" altLang="en-US" sz="3600" dirty="0">
                <a:solidFill>
                  <a:srgbClr val="000000"/>
                </a:solidFill>
                <a:ea typeface="宋体" pitchFamily="2" charset="-122"/>
              </a:rPr>
              <a:t>彎彎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弯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  <a:r>
              <a:rPr lang="zh-CN" altLang="en-US" sz="3600" dirty="0">
                <a:solidFill>
                  <a:srgbClr val="000000"/>
                </a:solidFill>
                <a:ea typeface="宋体" pitchFamily="2" charset="-122"/>
              </a:rPr>
              <a:t>曲曲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en-US" altLang="zh-CN" sz="3600" dirty="0" err="1">
                <a:solidFill>
                  <a:srgbClr val="000000"/>
                </a:solidFill>
                <a:ea typeface="宋体" pitchFamily="2" charset="-122"/>
              </a:rPr>
              <a:t>qū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卡拉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OK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伴唱機裡有很多好聽的</a:t>
            </a:r>
            <a:r>
              <a:rPr lang="zh-CN" altLang="en-US" sz="3600" b="1" u="sng" dirty="0">
                <a:solidFill>
                  <a:srgbClr val="000000"/>
                </a:solidFill>
                <a:ea typeface="宋体" pitchFamily="2" charset="-122"/>
              </a:rPr>
              <a:t>歌曲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</a:p>
          <a:p>
            <a:pPr marL="0" indent="0" eaLnBrk="1" hangingPunct="1">
              <a:buClr>
                <a:srgbClr val="B2B2B2"/>
              </a:buClr>
              <a:buNone/>
              <a:defRPr/>
            </a:pPr>
            <a:r>
              <a:rPr lang="en-US" altLang="zh-CN" sz="36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6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山路</a:t>
            </a:r>
            <a:r>
              <a:rPr lang="zh-CN" altLang="en-US" sz="3600" b="1" u="sng" dirty="0">
                <a:solidFill>
                  <a:srgbClr val="000000"/>
                </a:solidFill>
                <a:ea typeface="宋体" pitchFamily="2" charset="-122"/>
              </a:rPr>
              <a:t>彎彎曲曲</a:t>
            </a:r>
            <a:r>
              <a:rPr lang="zh-CN" altLang="en-US" sz="3600" dirty="0" smtClean="0">
                <a:solidFill>
                  <a:srgbClr val="000000"/>
                </a:solidFill>
                <a:ea typeface="宋体" pitchFamily="2" charset="-122"/>
              </a:rPr>
              <a:t>的很難開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en-US" altLang="zh-CN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  <a:defRPr/>
            </a:pPr>
            <a:endParaRPr lang="zh-CN" altLang="en-US" sz="5200" dirty="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zh-CN" sz="6000" b="1" smtClean="0">
                <a:ea typeface="宋体" pitchFamily="2" charset="-122"/>
              </a:rPr>
              <a:t>L10/P3-2 </a:t>
            </a:r>
            <a:r>
              <a:rPr lang="zh-CN" altLang="en-US" sz="6000" b="1" smtClean="0">
                <a:ea typeface="宋体" pitchFamily="2" charset="-122"/>
              </a:rPr>
              <a:t>折載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载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r>
              <a:rPr lang="zh-CN" altLang="en-US" sz="6000" b="1" smtClean="0">
                <a:ea typeface="宋体" pitchFamily="2" charset="-122"/>
              </a:rPr>
              <a:t>歸</a:t>
            </a:r>
            <a:r>
              <a:rPr lang="en-US" altLang="zh-CN" sz="6000" b="1" smtClean="0">
                <a:ea typeface="宋体" pitchFamily="2" charset="-122"/>
              </a:rPr>
              <a:t>(</a:t>
            </a:r>
            <a:r>
              <a:rPr lang="zh-CN" altLang="en-US" sz="6000" b="1" smtClean="0">
                <a:ea typeface="宋体" pitchFamily="2" charset="-122"/>
              </a:rPr>
              <a:t>归</a:t>
            </a:r>
            <a:r>
              <a:rPr lang="en-US" altLang="zh-CN" sz="6000" b="1" smtClean="0">
                <a:ea typeface="宋体" pitchFamily="2" charset="-122"/>
              </a:rPr>
              <a:t>)</a:t>
            </a:r>
            <a:endParaRPr lang="zh-TW" altLang="en-US" sz="6000" smtClean="0">
              <a:ea typeface="新細明體" pitchFamily="18" charset="-12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折：曲折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折扣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打折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我喜歡看情節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曲折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的電影。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在商品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打</a:t>
            </a:r>
            <a:endParaRPr lang="en-US" altLang="zh-CN" sz="3200" b="1" u="sng" dirty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折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的時候買東西可以省錢。</a:t>
            </a: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載：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滿載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en-US" sz="3200" dirty="0" err="1" smtClean="0"/>
              <a:t>zài</a:t>
            </a:r>
            <a:r>
              <a:rPr lang="en-US" sz="3200" dirty="0" smtClean="0"/>
              <a:t>)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而歸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上載</a:t>
            </a: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en-US" sz="3200" dirty="0" err="1"/>
              <a:t>zǎi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)</a:t>
            </a: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媽媽逛街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滿載而歸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2.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教授說我們必須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在今晚把功課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上載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給他。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</a:pPr>
            <a:r>
              <a:rPr lang="zh-CN" altLang="en-US" sz="3200" dirty="0">
                <a:solidFill>
                  <a:srgbClr val="000000"/>
                </a:solidFill>
                <a:ea typeface="宋体" pitchFamily="2" charset="-122"/>
              </a:rPr>
              <a:t>歸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：</a:t>
            </a:r>
            <a:r>
              <a:rPr lang="zh-CN" altLang="en-US" sz="3200" dirty="0" smtClean="0">
                <a:ea typeface="宋体" pitchFamily="2" charset="-122"/>
              </a:rPr>
              <a:t>歸期，歸還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1.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爸爸在中國工作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,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還不知道他的</a:t>
            </a:r>
            <a:r>
              <a:rPr lang="zh-CN" altLang="en-US" sz="3200" b="1" u="sng" dirty="0">
                <a:solidFill>
                  <a:srgbClr val="000000"/>
                </a:solidFill>
                <a:ea typeface="宋体" pitchFamily="2" charset="-122"/>
              </a:rPr>
              <a:t>歸期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。你一定</a:t>
            </a:r>
            <a:endParaRPr lang="en-US" altLang="zh-CN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0" indent="0" eaLnBrk="1" hangingPunct="1">
              <a:buClr>
                <a:srgbClr val="B2B2B2"/>
              </a:buClr>
              <a:buNone/>
            </a:pPr>
            <a:r>
              <a:rPr lang="en-US" altLang="zh-CN" sz="32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ea typeface="宋体" pitchFamily="2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要把課本</a:t>
            </a:r>
            <a:r>
              <a:rPr lang="zh-CN" altLang="en-US" sz="3200" b="1" u="sng" dirty="0" smtClean="0">
                <a:solidFill>
                  <a:srgbClr val="000000"/>
                </a:solidFill>
                <a:ea typeface="宋体" pitchFamily="2" charset="-122"/>
              </a:rPr>
              <a:t>歸還</a:t>
            </a:r>
            <a:r>
              <a:rPr lang="zh-CN" altLang="en-US" sz="3200" dirty="0" smtClean="0">
                <a:solidFill>
                  <a:srgbClr val="000000"/>
                </a:solidFill>
                <a:ea typeface="宋体" pitchFamily="2" charset="-122"/>
              </a:rPr>
              <a:t>給圖書館</a:t>
            </a:r>
            <a:r>
              <a:rPr lang="zh-CN" altLang="en-US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lang="en-US" altLang="zh-CN" sz="6000" dirty="0" smtClean="0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Clr>
                <a:srgbClr val="B2B2B2"/>
              </a:buClr>
            </a:pPr>
            <a:endParaRPr lang="zh-CN" altLang="en-US" sz="5200" dirty="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L1</a:t>
            </a:r>
            <a:r>
              <a:rPr lang="zh-CN" altLang="en-US" sz="6600" b="1" dirty="0" smtClean="0">
                <a:ea typeface="宋体" pitchFamily="2" charset="-122"/>
              </a:rPr>
              <a:t>，</a:t>
            </a:r>
            <a:r>
              <a:rPr lang="en-US" altLang="zh-CN" sz="6600" b="1" dirty="0" smtClean="0">
                <a:ea typeface="宋体" pitchFamily="2" charset="-122"/>
              </a:rPr>
              <a:t>4-1 </a:t>
            </a:r>
            <a:r>
              <a:rPr lang="zh-CN" altLang="en-US" sz="6600" b="1" dirty="0" smtClean="0">
                <a:ea typeface="宋体" pitchFamily="2" charset="-122"/>
              </a:rPr>
              <a:t>死附忘</a:t>
            </a:r>
            <a:endParaRPr lang="zh-TW" altLang="en-US" dirty="0" smtClean="0"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1816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死：死刑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>
                <a:ea typeface="宋体" pitchFamily="2" charset="-122"/>
              </a:rPr>
              <a:t>美</a:t>
            </a:r>
            <a:r>
              <a:rPr lang="zh-CN" altLang="en-US" sz="3600" dirty="0" smtClean="0">
                <a:ea typeface="宋体" pitchFamily="2" charset="-122"/>
              </a:rPr>
              <a:t>國是一個有</a:t>
            </a:r>
            <a:r>
              <a:rPr lang="zh-CN" altLang="en-US" sz="3600" b="1" u="sng" dirty="0" smtClean="0">
                <a:ea typeface="宋体" pitchFamily="2" charset="-122"/>
              </a:rPr>
              <a:t>死刑</a:t>
            </a:r>
            <a:r>
              <a:rPr lang="zh-CN" altLang="en-US" sz="3600" dirty="0" smtClean="0">
                <a:ea typeface="宋体" pitchFamily="2" charset="-122"/>
              </a:rPr>
              <a:t>的國家。</a:t>
            </a:r>
            <a:endParaRPr lang="en-US" altLang="zh-CN" sz="3600" dirty="0">
              <a:ea typeface="宋体" pitchFamily="2" charset="-122"/>
            </a:endParaRPr>
          </a:p>
          <a:p>
            <a:pPr eaLnBrk="1" hangingPunct="1">
              <a:buSzPct val="180000"/>
              <a:buFont typeface="Wingdings" pitchFamily="2" charset="2"/>
              <a:buChar char="§"/>
            </a:pPr>
            <a:r>
              <a:rPr lang="zh-CN" altLang="en-US" sz="3600" dirty="0" smtClean="0">
                <a:ea typeface="宋体" pitchFamily="2" charset="-122"/>
              </a:rPr>
              <a:t>附：附近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附加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學校</a:t>
            </a:r>
            <a:r>
              <a:rPr lang="zh-CN" altLang="en-US" sz="3600" b="1" u="sng" dirty="0">
                <a:ea typeface="宋体" pitchFamily="2" charset="-122"/>
              </a:rPr>
              <a:t>附近</a:t>
            </a:r>
            <a:r>
              <a:rPr lang="zh-CN" altLang="en-US" sz="3600" dirty="0" smtClean="0">
                <a:ea typeface="宋体" pitchFamily="2" charset="-122"/>
              </a:rPr>
              <a:t>有一個公園。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我想要吃一個熱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狗</a:t>
            </a:r>
            <a:r>
              <a:rPr lang="zh-CN" altLang="en-US" sz="3600" b="1" u="sng" dirty="0">
                <a:ea typeface="宋体" pitchFamily="2" charset="-122"/>
              </a:rPr>
              <a:t>附加</a:t>
            </a:r>
            <a:r>
              <a:rPr lang="zh-CN" altLang="en-US" sz="3600" dirty="0" smtClean="0">
                <a:ea typeface="宋体" pitchFamily="2" charset="-122"/>
              </a:rPr>
              <a:t>一杯可樂。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忘：健忘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忘記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老奶奶很</a:t>
            </a:r>
            <a:r>
              <a:rPr lang="zh-CN" altLang="en-US" sz="3600" b="1" u="sng" dirty="0">
                <a:ea typeface="宋体" pitchFamily="2" charset="-122"/>
              </a:rPr>
              <a:t>健忘</a:t>
            </a:r>
            <a:r>
              <a:rPr lang="zh-CN" altLang="en-US" sz="3600" dirty="0" smtClean="0">
                <a:ea typeface="宋体" pitchFamily="2" charset="-122"/>
              </a:rPr>
              <a:t>。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我</a:t>
            </a:r>
            <a:r>
              <a:rPr lang="zh-CN" altLang="en-US" sz="3600" b="1" u="sng" dirty="0">
                <a:ea typeface="宋体" pitchFamily="2" charset="-122"/>
              </a:rPr>
              <a:t>忘記</a:t>
            </a:r>
            <a:r>
              <a:rPr lang="zh-CN" altLang="en-US" sz="3600" dirty="0" smtClean="0">
                <a:ea typeface="宋体" pitchFamily="2" charset="-122"/>
              </a:rPr>
              <a:t>寫功課了。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ea typeface="宋体" pitchFamily="2" charset="-122"/>
              </a:rPr>
              <a:t>L1</a:t>
            </a:r>
            <a:r>
              <a:rPr lang="zh-CN" altLang="en-US" sz="6600" b="1" dirty="0" smtClean="0">
                <a:ea typeface="宋体" pitchFamily="2" charset="-122"/>
              </a:rPr>
              <a:t>，</a:t>
            </a:r>
            <a:r>
              <a:rPr lang="en-US" altLang="zh-CN" sz="6600" b="1" dirty="0" smtClean="0">
                <a:ea typeface="宋体" pitchFamily="2" charset="-122"/>
              </a:rPr>
              <a:t>4-2 </a:t>
            </a:r>
            <a:r>
              <a:rPr lang="zh-CN" altLang="es-ES" sz="6600" b="1" dirty="0" smtClean="0">
                <a:ea typeface="宋体" pitchFamily="2" charset="-122"/>
              </a:rPr>
              <a:t>窗套咱</a:t>
            </a:r>
            <a:r>
              <a:rPr lang="zh-CN" altLang="en-US" dirty="0" smtClean="0">
                <a:ea typeface="宋体" pitchFamily="2" charset="-122"/>
              </a:rPr>
              <a:t> </a:t>
            </a:r>
            <a:endParaRPr lang="zh-TW" altLang="en-US" dirty="0" smtClean="0"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3340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窗：窗戶</a:t>
            </a:r>
            <a:r>
              <a:rPr lang="en-US" altLang="zh-CN" sz="3600" dirty="0" smtClean="0">
                <a:ea typeface="宋体" pitchFamily="2" charset="-122"/>
              </a:rPr>
              <a:t>/</a:t>
            </a:r>
            <a:r>
              <a:rPr lang="zh-CN" altLang="en-US" sz="3600" dirty="0" smtClean="0">
                <a:ea typeface="宋体" pitchFamily="2" charset="-122"/>
              </a:rPr>
              <a:t>子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請把</a:t>
            </a:r>
            <a:r>
              <a:rPr lang="zh-CN" altLang="en-US" sz="3600" b="1" u="sng" dirty="0" smtClean="0">
                <a:ea typeface="宋体" pitchFamily="2" charset="-122"/>
              </a:rPr>
              <a:t>窗戶</a:t>
            </a:r>
            <a:r>
              <a:rPr lang="en-US" altLang="zh-CN" sz="3600" b="1" u="sng" dirty="0" smtClean="0">
                <a:ea typeface="宋体" pitchFamily="2" charset="-122"/>
              </a:rPr>
              <a:t>/</a:t>
            </a:r>
            <a:r>
              <a:rPr lang="zh-CN" altLang="en-US" sz="3600" b="1" u="sng" dirty="0" smtClean="0">
                <a:ea typeface="宋体" pitchFamily="2" charset="-122"/>
              </a:rPr>
              <a:t>子</a:t>
            </a:r>
            <a:r>
              <a:rPr lang="zh-CN" altLang="en-US" sz="3600" dirty="0" smtClean="0">
                <a:ea typeface="宋体" pitchFamily="2" charset="-122"/>
              </a:rPr>
              <a:t>打開。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套：手套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外套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dirty="0" smtClean="0">
                <a:ea typeface="宋体" pitchFamily="2" charset="-122"/>
              </a:rPr>
              <a:t>這一雙皮</a:t>
            </a:r>
            <a:r>
              <a:rPr lang="zh-CN" altLang="en-US" sz="3600" b="1" u="sng" dirty="0">
                <a:ea typeface="宋体" pitchFamily="2" charset="-122"/>
              </a:rPr>
              <a:t>手套</a:t>
            </a:r>
            <a:r>
              <a:rPr lang="zh-CN" altLang="en-US" sz="3600" dirty="0" smtClean="0">
                <a:ea typeface="宋体" pitchFamily="2" charset="-122"/>
              </a:rPr>
              <a:t>多少錢？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今天很暖和，你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為什麼穿</a:t>
            </a:r>
            <a:r>
              <a:rPr lang="zh-CN" altLang="en-US" sz="3600" b="1" u="sng" dirty="0">
                <a:ea typeface="宋体" pitchFamily="2" charset="-122"/>
              </a:rPr>
              <a:t>外套</a:t>
            </a:r>
            <a:r>
              <a:rPr lang="zh-CN" altLang="en-US" sz="3600" dirty="0" smtClean="0">
                <a:ea typeface="宋体" pitchFamily="2" charset="-122"/>
              </a:rPr>
              <a:t>？</a:t>
            </a:r>
          </a:p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咱：咱們</a:t>
            </a:r>
            <a:r>
              <a:rPr lang="en-US" altLang="zh-CN" sz="3600" dirty="0" smtClean="0">
                <a:ea typeface="宋体" pitchFamily="2" charset="-122"/>
              </a:rPr>
              <a:t>,</a:t>
            </a:r>
            <a:r>
              <a:rPr lang="zh-CN" altLang="en-US" sz="3600" dirty="0" smtClean="0">
                <a:ea typeface="宋体" pitchFamily="2" charset="-122"/>
              </a:rPr>
              <a:t>咱家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 smtClean="0">
                <a:ea typeface="宋体" pitchFamily="2" charset="-122"/>
              </a:rPr>
              <a:t>1.</a:t>
            </a:r>
            <a:r>
              <a:rPr lang="zh-CN" altLang="en-US" sz="3600" b="1" u="sng" dirty="0">
                <a:ea typeface="宋体" pitchFamily="2" charset="-122"/>
              </a:rPr>
              <a:t>咱們</a:t>
            </a:r>
            <a:r>
              <a:rPr lang="zh-CN" altLang="en-US" sz="3600" dirty="0" smtClean="0">
                <a:ea typeface="宋体" pitchFamily="2" charset="-122"/>
              </a:rPr>
              <a:t>今天晚上去吃日本菜怎麼樣？</a:t>
            </a:r>
            <a:r>
              <a:rPr lang="en-US" altLang="zh-CN" sz="3600" dirty="0" smtClean="0">
                <a:ea typeface="宋体" pitchFamily="2" charset="-122"/>
              </a:rPr>
              <a:t>2.</a:t>
            </a:r>
            <a:r>
              <a:rPr lang="zh-CN" altLang="en-US" sz="3600" dirty="0" smtClean="0">
                <a:ea typeface="宋体" pitchFamily="2" charset="-122"/>
              </a:rPr>
              <a:t>歡迎</a:t>
            </a:r>
            <a:endParaRPr lang="en-US" altLang="zh-CN" sz="3600" dirty="0" smtClean="0">
              <a:ea typeface="宋体" pitchFamily="2" charset="-122"/>
            </a:endParaRPr>
          </a:p>
          <a:p>
            <a:pPr marL="0" indent="0" eaLnBrk="1" hangingPunct="1">
              <a:buNone/>
            </a:pPr>
            <a:r>
              <a:rPr lang="en-US" altLang="zh-CN" sz="3600" dirty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  </a:t>
            </a:r>
            <a:r>
              <a:rPr lang="zh-CN" altLang="en-US" sz="3600" dirty="0" smtClean="0">
                <a:ea typeface="宋体" pitchFamily="2" charset="-122"/>
              </a:rPr>
              <a:t>你來</a:t>
            </a:r>
            <a:r>
              <a:rPr lang="zh-CN" altLang="en-US" sz="3600" b="1" u="sng" dirty="0">
                <a:ea typeface="宋体" pitchFamily="2" charset="-122"/>
              </a:rPr>
              <a:t>咱家</a:t>
            </a:r>
            <a:r>
              <a:rPr lang="zh-CN" altLang="en-US" sz="3600" dirty="0" smtClean="0">
                <a:ea typeface="宋体" pitchFamily="2" charset="-122"/>
              </a:rPr>
              <a:t>坐坐。</a:t>
            </a:r>
          </a:p>
        </p:txBody>
      </p:sp>
    </p:spTree>
    <p:extLst>
      <p:ext uri="{BB962C8B-B14F-4D97-AF65-F5344CB8AC3E}">
        <p14:creationId xmlns:p14="http://schemas.microsoft.com/office/powerpoint/2010/main" val="174358750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3052</TotalTime>
  <Words>8857</Words>
  <Application>Microsoft Office PowerPoint</Application>
  <PresentationFormat>On-screen Show (4:3)</PresentationFormat>
  <Paragraphs>706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Layers</vt:lpstr>
      <vt:lpstr>中文天地 </vt:lpstr>
      <vt:lpstr>L1, 1-1 倒別樹</vt:lpstr>
      <vt:lpstr>L1, 1-2 撞壞呀鏡</vt:lpstr>
      <vt:lpstr>L1, 2-1 破合主負 </vt:lpstr>
      <vt:lpstr>L1, 2-2 責李裝 </vt:lpstr>
      <vt:lpstr>L1, 3-1 掃整理箱</vt:lpstr>
      <vt:lpstr>L1, 3-2 衣掛累 </vt:lpstr>
      <vt:lpstr>L1，4-1 死附忘</vt:lpstr>
      <vt:lpstr>L1，4-2 窗套咱 </vt:lpstr>
      <vt:lpstr>L2，1-1 牆(墻) 著(着)照</vt:lpstr>
      <vt:lpstr>L2，1-2  片北台 </vt:lpstr>
      <vt:lpstr>L2， 2-1 擺(摆)各種(种) </vt:lpstr>
      <vt:lpstr>L2， 2-2 器 演 表 鼓 </vt:lpstr>
      <vt:lpstr>L2, 3-1  拉胡琴</vt:lpstr>
      <vt:lpstr>L2, 3-2  彈(弹)奏己  </vt:lpstr>
      <vt:lpstr>L2， 4-1 齣(出)戲(戏)畫(画) </vt:lpstr>
      <vt:lpstr>L2， 4-2 臉(脸) 拿刀  </vt:lpstr>
      <vt:lpstr>L2， 5-1 神座滿(满) </vt:lpstr>
      <vt:lpstr>L2， 5-2 眾(众)站長(长)  </vt:lpstr>
      <vt:lpstr>L3, 1-1  往降落全</vt:lpstr>
      <vt:lpstr>L3，1-2繫(系)計算品</vt:lpstr>
      <vt:lpstr>L3, 2-1 搭乘航棟(栋)</vt:lpstr>
      <vt:lpstr>L3, 2-2 交叉口左</vt:lpstr>
      <vt:lpstr>L3, 3-1 拐直里展</vt:lpstr>
      <vt:lpstr>L3, 3-2變(变)化農(农)田</vt:lpstr>
      <vt:lpstr>L3, 4-1 成 喔 尺 山</vt:lpstr>
      <vt:lpstr>L3, 4-2 燈(灯)向右轉(转)</vt:lpstr>
      <vt:lpstr>L3, 5-1 彎(弯)費(费)民幣(币)</vt:lpstr>
      <vt:lpstr>L4, 1-1 母 維(维) 素 永</vt:lpstr>
      <vt:lpstr>L4, 1-2 康 輕(轻) 特 </vt:lpstr>
      <vt:lpstr>L4, 2-1 涼(凉)精髮(发)</vt:lpstr>
      <vt:lpstr>L4, 2-2 眼睛花適(适) </vt:lpstr>
      <vt:lpstr>L4, 3-1 差睏(困)街慣(惯)</vt:lpstr>
      <vt:lpstr>L4，3-2 味 香 俱</vt:lpstr>
      <vt:lpstr>L4, 4-1 飽(饱)便相</vt:lpstr>
      <vt:lpstr>L4, 4-2 聚乾(干)亦乎 </vt:lpstr>
      <vt:lpstr>L5/P1-1 陰(阴)終(终)於誤(误)</vt:lpstr>
      <vt:lpstr>L5/P1-2  趕(赶)情津界</vt:lpstr>
      <vt:lpstr>L5/P2-1團(团)鬧(闹)笑繁榮(荣)</vt:lpstr>
      <vt:lpstr>L5/P2-2 廈(厦)雖(虽)挺值</vt:lpstr>
      <vt:lpstr>L6/P1-1 銀(银) 帳(帐) 戶存</vt:lpstr>
      <vt:lpstr>L6/P1-2 款 取 利</vt:lpstr>
      <vt:lpstr>L6/P2-1 率儲(储)蓄之</vt:lpstr>
      <vt:lpstr>L6/P2-2 支 職(职) 低 </vt:lpstr>
      <vt:lpstr>L6/P3-1 夠 單(单) 填 千</vt:lpstr>
      <vt:lpstr>L6/P3-2 元 金 寄</vt:lpstr>
      <vt:lpstr>L6/P4-1 簿卡當(当)換(换)</vt:lpstr>
      <vt:lpstr>L6/P4-2 匯(汇)兑櫃(柜)</vt:lpstr>
      <vt:lpstr>L7/P1-1 寒遊(游)社訂(订) </vt:lpstr>
      <vt:lpstr>L7/P1-2  羨(羡)慕親(亲)戚</vt:lpstr>
      <vt:lpstr>L7/P2-1 原抽拜訪(访) </vt:lpstr>
      <vt:lpstr>L7/P2-2 查宜季數(数)</vt:lpstr>
      <vt:lpstr>L7/P3-1 族果簽(签)證(证)</vt:lpstr>
      <vt:lpstr>L7/P3-2  辦(办) 概 及</vt:lpstr>
      <vt:lpstr>L8/P1-1 連(连)報(报)告</vt:lpstr>
      <vt:lpstr>L8/P1-2  鬆(松) 強(强) 完</vt:lpstr>
      <vt:lpstr>L8/P1-3  導(导) 夫 它</vt:lpstr>
      <vt:lpstr>L8/P2-1  節(节) 引 古</vt:lpstr>
      <vt:lpstr>L8/P2-2  代 故 彩</vt:lpstr>
      <vt:lpstr>L8/P2-3  描 歷(历) 史</vt:lpstr>
      <vt:lpstr>L8/P3-1  趣 而 且 </vt:lpstr>
      <vt:lpstr>L8/P3-2  技 效 顏(颜)</vt:lpstr>
      <vt:lpstr>L8/P3-3  週(周)末價(价)</vt:lpstr>
      <vt:lpstr>L9/P1-1  越需(须)瘦減(减)</vt:lpstr>
      <vt:lpstr>L9/P1-2 肥堅(坚)持磅</vt:lpstr>
      <vt:lpstr>L9/P2-1 怪苗孩控</vt:lpstr>
      <vt:lpstr>L9/P2-2 制飲(饮)食注</vt:lpstr>
      <vt:lpstr>L9/P3-1 甜早矮呎吋</vt:lpstr>
      <vt:lpstr>L9/P3-2 超靈(灵)總(总)更</vt:lpstr>
      <vt:lpstr>L10/P1-1 希望旬</vt:lpstr>
      <vt:lpstr>L10/P1-2 受商根</vt:lpstr>
      <vt:lpstr>L10/P2-1 據(据)零爬</vt:lpstr>
      <vt:lpstr>L10/P2-2 頂(顶)助漢(汉)</vt:lpstr>
      <vt:lpstr>L10/P3-1 訴(诉)壯曲</vt:lpstr>
      <vt:lpstr>L10/P3-2 折載(载)歸(归)</vt:lpstr>
    </vt:vector>
  </TitlesOfParts>
  <Company>Pre-Installed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中文三 第一課 搬家</dc:title>
  <dc:creator>Dad</dc:creator>
  <cp:lastModifiedBy>Susan</cp:lastModifiedBy>
  <cp:revision>181</cp:revision>
  <dcterms:created xsi:type="dcterms:W3CDTF">2012-09-15T03:59:02Z</dcterms:created>
  <dcterms:modified xsi:type="dcterms:W3CDTF">2015-09-03T22:20:07Z</dcterms:modified>
</cp:coreProperties>
</file>